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91" r:id="rId5"/>
    <p:sldId id="297" r:id="rId6"/>
    <p:sldId id="345" r:id="rId7"/>
    <p:sldId id="347" r:id="rId8"/>
    <p:sldId id="346" r:id="rId9"/>
    <p:sldId id="348" r:id="rId10"/>
    <p:sldId id="337" r:id="rId11"/>
    <p:sldId id="338" r:id="rId12"/>
    <p:sldId id="339" r:id="rId13"/>
    <p:sldId id="340" r:id="rId14"/>
    <p:sldId id="343" r:id="rId15"/>
    <p:sldId id="328" r:id="rId16"/>
    <p:sldId id="289" r:id="rId17"/>
    <p:sldId id="263" r:id="rId18"/>
    <p:sldId id="407"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F8F186-E3A2-4C36-94E9-91BEA6F0488D}" v="126" dt="2022-10-26T18:43:13.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5" autoAdjust="0"/>
    <p:restoredTop sz="86449" autoAdjust="0"/>
  </p:normalViewPr>
  <p:slideViewPr>
    <p:cSldViewPr>
      <p:cViewPr varScale="1">
        <p:scale>
          <a:sx n="62" d="100"/>
          <a:sy n="62" d="100"/>
        </p:scale>
        <p:origin x="86" y="322"/>
      </p:cViewPr>
      <p:guideLst>
        <p:guide orient="horz" pos="2160"/>
        <p:guide pos="3840"/>
      </p:guideLst>
    </p:cSldViewPr>
  </p:slideViewPr>
  <p:outlineViewPr>
    <p:cViewPr>
      <p:scale>
        <a:sx n="33" d="100"/>
        <a:sy n="33" d="100"/>
      </p:scale>
      <p:origin x="0" y="-2818"/>
    </p:cViewPr>
  </p:outlin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Williams" userId="61f8c09a-035c-44fe-b6a3-de640d11dc15" providerId="ADAL" clId="{E8F8F186-E3A2-4C36-94E9-91BEA6F0488D}"/>
    <pc:docChg chg="undo custSel modSld modMainMaster">
      <pc:chgData name="Amanda Williams" userId="61f8c09a-035c-44fe-b6a3-de640d11dc15" providerId="ADAL" clId="{E8F8F186-E3A2-4C36-94E9-91BEA6F0488D}" dt="2022-10-26T18:43:10.318" v="127" actId="1076"/>
      <pc:docMkLst>
        <pc:docMk/>
      </pc:docMkLst>
      <pc:sldChg chg="addSp delSp modSp mod modTransition">
        <pc:chgData name="Amanda Williams" userId="61f8c09a-035c-44fe-b6a3-de640d11dc15" providerId="ADAL" clId="{E8F8F186-E3A2-4C36-94E9-91BEA6F0488D}" dt="2022-10-26T18:42:04.208" v="111" actId="33553"/>
        <pc:sldMkLst>
          <pc:docMk/>
          <pc:sldMk cId="3374527033" sldId="263"/>
        </pc:sldMkLst>
        <pc:spChg chg="add del mod">
          <ac:chgData name="Amanda Williams" userId="61f8c09a-035c-44fe-b6a3-de640d11dc15" providerId="ADAL" clId="{E8F8F186-E3A2-4C36-94E9-91BEA6F0488D}" dt="2022-10-26T18:41:59.438" v="110" actId="33771"/>
          <ac:spMkLst>
            <pc:docMk/>
            <pc:sldMk cId="3374527033" sldId="263"/>
            <ac:spMk id="2" creationId="{E8516E01-9F93-4C84-3246-7879C5F24C5B}"/>
          </ac:spMkLst>
        </pc:spChg>
        <pc:spChg chg="mod">
          <ac:chgData name="Amanda Williams" userId="61f8c09a-035c-44fe-b6a3-de640d11dc15" providerId="ADAL" clId="{E8F8F186-E3A2-4C36-94E9-91BEA6F0488D}" dt="2022-10-26T18:42:04.208" v="111" actId="33553"/>
          <ac:spMkLst>
            <pc:docMk/>
            <pc:sldMk cId="3374527033" sldId="263"/>
            <ac:spMk id="48" creationId="{00000000-0000-0000-0000-000000000000}"/>
          </ac:spMkLst>
        </pc:spChg>
      </pc:sldChg>
      <pc:sldChg chg="addSp modSp mod modTransition">
        <pc:chgData name="Amanda Williams" userId="61f8c09a-035c-44fe-b6a3-de640d11dc15" providerId="ADAL" clId="{E8F8F186-E3A2-4C36-94E9-91BEA6F0488D}" dt="2022-10-26T18:41:54.560" v="108" actId="20577"/>
        <pc:sldMkLst>
          <pc:docMk/>
          <pc:sldMk cId="527108546" sldId="289"/>
        </pc:sldMkLst>
        <pc:spChg chg="add mod">
          <ac:chgData name="Amanda Williams" userId="61f8c09a-035c-44fe-b6a3-de640d11dc15" providerId="ADAL" clId="{E8F8F186-E3A2-4C36-94E9-91BEA6F0488D}" dt="2022-10-26T18:41:54.560" v="108" actId="20577"/>
          <ac:spMkLst>
            <pc:docMk/>
            <pc:sldMk cId="527108546" sldId="289"/>
            <ac:spMk id="2" creationId="{158F4BBA-F025-75D6-2CB0-96AD737DBAD6}"/>
          </ac:spMkLst>
        </pc:spChg>
      </pc:sldChg>
      <pc:sldChg chg="modSp mod modTransition">
        <pc:chgData name="Amanda Williams" userId="61f8c09a-035c-44fe-b6a3-de640d11dc15" providerId="ADAL" clId="{E8F8F186-E3A2-4C36-94E9-91BEA6F0488D}" dt="2022-10-26T18:40:55.641" v="8" actId="33553"/>
        <pc:sldMkLst>
          <pc:docMk/>
          <pc:sldMk cId="594441552" sldId="291"/>
        </pc:sldMkLst>
        <pc:spChg chg="mod">
          <ac:chgData name="Amanda Williams" userId="61f8c09a-035c-44fe-b6a3-de640d11dc15" providerId="ADAL" clId="{E8F8F186-E3A2-4C36-94E9-91BEA6F0488D}" dt="2022-10-26T18:40:55.641" v="8" actId="33553"/>
          <ac:spMkLst>
            <pc:docMk/>
            <pc:sldMk cId="594441552" sldId="291"/>
            <ac:spMk id="8" creationId="{00000000-0000-0000-0000-000000000000}"/>
          </ac:spMkLst>
        </pc:spChg>
      </pc:sldChg>
      <pc:sldChg chg="addSp delSp modSp mod modTransition">
        <pc:chgData name="Amanda Williams" userId="61f8c09a-035c-44fe-b6a3-de640d11dc15" providerId="ADAL" clId="{E8F8F186-E3A2-4C36-94E9-91BEA6F0488D}" dt="2022-10-26T18:41:18.624" v="43" actId="27636"/>
        <pc:sldMkLst>
          <pc:docMk/>
          <pc:sldMk cId="1909460126" sldId="297"/>
        </pc:sldMkLst>
        <pc:spChg chg="add del mod">
          <ac:chgData name="Amanda Williams" userId="61f8c09a-035c-44fe-b6a3-de640d11dc15" providerId="ADAL" clId="{E8F8F186-E3A2-4C36-94E9-91BEA6F0488D}" dt="2022-10-26T18:41:08.101" v="10" actId="33699"/>
          <ac:spMkLst>
            <pc:docMk/>
            <pc:sldMk cId="1909460126" sldId="297"/>
            <ac:spMk id="2" creationId="{5FC5A182-D8F2-7B34-B8E8-3061324B4D4C}"/>
          </ac:spMkLst>
        </pc:spChg>
        <pc:spChg chg="add mod">
          <ac:chgData name="Amanda Williams" userId="61f8c09a-035c-44fe-b6a3-de640d11dc15" providerId="ADAL" clId="{E8F8F186-E3A2-4C36-94E9-91BEA6F0488D}" dt="2022-10-26T18:41:18.624" v="43" actId="27636"/>
          <ac:spMkLst>
            <pc:docMk/>
            <pc:sldMk cId="1909460126" sldId="297"/>
            <ac:spMk id="3" creationId="{20C549EC-B551-079F-6C79-3E83DCBFDA3B}"/>
          </ac:spMkLst>
        </pc:spChg>
      </pc:sldChg>
      <pc:sldChg chg="addSp modSp mod modTransition modAnim">
        <pc:chgData name="Amanda Williams" userId="61f8c09a-035c-44fe-b6a3-de640d11dc15" providerId="ADAL" clId="{E8F8F186-E3A2-4C36-94E9-91BEA6F0488D}" dt="2022-10-26T18:41:41.703" v="76" actId="20577"/>
        <pc:sldMkLst>
          <pc:docMk/>
          <pc:sldMk cId="216632040" sldId="328"/>
        </pc:sldMkLst>
        <pc:spChg chg="add mod">
          <ac:chgData name="Amanda Williams" userId="61f8c09a-035c-44fe-b6a3-de640d11dc15" providerId="ADAL" clId="{E8F8F186-E3A2-4C36-94E9-91BEA6F0488D}" dt="2022-10-26T18:41:41.703" v="76" actId="20577"/>
          <ac:spMkLst>
            <pc:docMk/>
            <pc:sldMk cId="216632040" sldId="328"/>
            <ac:spMk id="17" creationId="{27B76C19-E1E1-C5FB-77EA-0D0912CA1E7F}"/>
          </ac:spMkLst>
        </pc:spChg>
      </pc:sldChg>
      <pc:sldChg chg="modTransition">
        <pc:chgData name="Amanda Williams" userId="61f8c09a-035c-44fe-b6a3-de640d11dc15" providerId="ADAL" clId="{E8F8F186-E3A2-4C36-94E9-91BEA6F0488D}" dt="2022-10-26T18:37:30.899" v="1"/>
        <pc:sldMkLst>
          <pc:docMk/>
          <pc:sldMk cId="1136580791" sldId="337"/>
        </pc:sldMkLst>
      </pc:sldChg>
      <pc:sldChg chg="modTransition">
        <pc:chgData name="Amanda Williams" userId="61f8c09a-035c-44fe-b6a3-de640d11dc15" providerId="ADAL" clId="{E8F8F186-E3A2-4C36-94E9-91BEA6F0488D}" dt="2022-10-26T18:37:30.899" v="1"/>
        <pc:sldMkLst>
          <pc:docMk/>
          <pc:sldMk cId="321351970" sldId="338"/>
        </pc:sldMkLst>
      </pc:sldChg>
      <pc:sldChg chg="modTransition">
        <pc:chgData name="Amanda Williams" userId="61f8c09a-035c-44fe-b6a3-de640d11dc15" providerId="ADAL" clId="{E8F8F186-E3A2-4C36-94E9-91BEA6F0488D}" dt="2022-10-26T18:37:30.899" v="1"/>
        <pc:sldMkLst>
          <pc:docMk/>
          <pc:sldMk cId="645994569" sldId="339"/>
        </pc:sldMkLst>
      </pc:sldChg>
      <pc:sldChg chg="modTransition">
        <pc:chgData name="Amanda Williams" userId="61f8c09a-035c-44fe-b6a3-de640d11dc15" providerId="ADAL" clId="{E8F8F186-E3A2-4C36-94E9-91BEA6F0488D}" dt="2022-10-26T18:37:30.899" v="1"/>
        <pc:sldMkLst>
          <pc:docMk/>
          <pc:sldMk cId="2418330142" sldId="340"/>
        </pc:sldMkLst>
      </pc:sldChg>
      <pc:sldChg chg="modTransition">
        <pc:chgData name="Amanda Williams" userId="61f8c09a-035c-44fe-b6a3-de640d11dc15" providerId="ADAL" clId="{E8F8F186-E3A2-4C36-94E9-91BEA6F0488D}" dt="2022-10-26T18:37:30.899" v="1"/>
        <pc:sldMkLst>
          <pc:docMk/>
          <pc:sldMk cId="3307997970" sldId="343"/>
        </pc:sldMkLst>
      </pc:sldChg>
      <pc:sldChg chg="addSp modSp mod modTransition">
        <pc:chgData name="Amanda Williams" userId="61f8c09a-035c-44fe-b6a3-de640d11dc15" providerId="ADAL" clId="{E8F8F186-E3A2-4C36-94E9-91BEA6F0488D}" dt="2022-10-26T18:41:30.484" v="52" actId="27636"/>
        <pc:sldMkLst>
          <pc:docMk/>
          <pc:sldMk cId="3107532370" sldId="345"/>
        </pc:sldMkLst>
        <pc:spChg chg="add mod">
          <ac:chgData name="Amanda Williams" userId="61f8c09a-035c-44fe-b6a3-de640d11dc15" providerId="ADAL" clId="{E8F8F186-E3A2-4C36-94E9-91BEA6F0488D}" dt="2022-10-26T18:41:30.484" v="52" actId="27636"/>
          <ac:spMkLst>
            <pc:docMk/>
            <pc:sldMk cId="3107532370" sldId="345"/>
            <ac:spMk id="2" creationId="{DDD3D611-ECBF-C949-C8C7-EA568310F3CF}"/>
          </ac:spMkLst>
        </pc:spChg>
      </pc:sldChg>
      <pc:sldChg chg="modSp mod modTransition modAnim">
        <pc:chgData name="Amanda Williams" userId="61f8c09a-035c-44fe-b6a3-de640d11dc15" providerId="ADAL" clId="{E8F8F186-E3A2-4C36-94E9-91BEA6F0488D}" dt="2022-10-26T18:43:10.318" v="127" actId="1076"/>
        <pc:sldMkLst>
          <pc:docMk/>
          <pc:sldMk cId="974440224" sldId="346"/>
        </pc:sldMkLst>
        <pc:spChg chg="mod">
          <ac:chgData name="Amanda Williams" userId="61f8c09a-035c-44fe-b6a3-de640d11dc15" providerId="ADAL" clId="{E8F8F186-E3A2-4C36-94E9-91BEA6F0488D}" dt="2022-10-26T18:43:10.318" v="127" actId="1076"/>
          <ac:spMkLst>
            <pc:docMk/>
            <pc:sldMk cId="974440224" sldId="346"/>
            <ac:spMk id="2" creationId="{00000000-0000-0000-0000-000000000000}"/>
          </ac:spMkLst>
        </pc:spChg>
        <pc:spChg chg="mod">
          <ac:chgData name="Amanda Williams" userId="61f8c09a-035c-44fe-b6a3-de640d11dc15" providerId="ADAL" clId="{E8F8F186-E3A2-4C36-94E9-91BEA6F0488D}" dt="2022-10-26T18:43:02.926" v="126" actId="33553"/>
          <ac:spMkLst>
            <pc:docMk/>
            <pc:sldMk cId="974440224" sldId="346"/>
            <ac:spMk id="16" creationId="{00000000-0000-0000-0000-000000000000}"/>
          </ac:spMkLst>
        </pc:spChg>
      </pc:sldChg>
      <pc:sldChg chg="modTransition">
        <pc:chgData name="Amanda Williams" userId="61f8c09a-035c-44fe-b6a3-de640d11dc15" providerId="ADAL" clId="{E8F8F186-E3A2-4C36-94E9-91BEA6F0488D}" dt="2022-10-26T18:37:30.899" v="1"/>
        <pc:sldMkLst>
          <pc:docMk/>
          <pc:sldMk cId="1354558003" sldId="347"/>
        </pc:sldMkLst>
      </pc:sldChg>
      <pc:sldChg chg="modTransition">
        <pc:chgData name="Amanda Williams" userId="61f8c09a-035c-44fe-b6a3-de640d11dc15" providerId="ADAL" clId="{E8F8F186-E3A2-4C36-94E9-91BEA6F0488D}" dt="2022-10-26T18:37:30.899" v="1"/>
        <pc:sldMkLst>
          <pc:docMk/>
          <pc:sldMk cId="879763891" sldId="348"/>
        </pc:sldMkLst>
      </pc:sldChg>
      <pc:sldChg chg="modTransition">
        <pc:chgData name="Amanda Williams" userId="61f8c09a-035c-44fe-b6a3-de640d11dc15" providerId="ADAL" clId="{E8F8F186-E3A2-4C36-94E9-91BEA6F0488D}" dt="2022-10-26T18:37:30.899" v="1"/>
        <pc:sldMkLst>
          <pc:docMk/>
          <pc:sldMk cId="3919032800" sldId="407"/>
        </pc:sldMkLst>
      </pc:sldChg>
      <pc:sldMasterChg chg="modTransition modSldLayout">
        <pc:chgData name="Amanda Williams" userId="61f8c09a-035c-44fe-b6a3-de640d11dc15" providerId="ADAL" clId="{E8F8F186-E3A2-4C36-94E9-91BEA6F0488D}" dt="2022-10-26T18:37:30.899" v="1"/>
        <pc:sldMasterMkLst>
          <pc:docMk/>
          <pc:sldMasterMk cId="3464515350" sldId="2147483648"/>
        </pc:sldMasterMkLst>
        <pc:sldLayoutChg chg="modTransition">
          <pc:chgData name="Amanda Williams" userId="61f8c09a-035c-44fe-b6a3-de640d11dc15" providerId="ADAL" clId="{E8F8F186-E3A2-4C36-94E9-91BEA6F0488D}" dt="2022-10-26T18:37:30.899" v="1"/>
          <pc:sldLayoutMkLst>
            <pc:docMk/>
            <pc:sldMasterMk cId="3464515350" sldId="2147483648"/>
            <pc:sldLayoutMk cId="3116567166" sldId="2147483649"/>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3297549017" sldId="2147483650"/>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966482794" sldId="2147483651"/>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1091225354" sldId="2147483652"/>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1405208935" sldId="2147483653"/>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3685053941" sldId="2147483654"/>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1593865143" sldId="2147483655"/>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225448331" sldId="2147483656"/>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1472266942" sldId="2147483657"/>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2961226935" sldId="2147483658"/>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840080035" sldId="2147483659"/>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3015878690" sldId="2147483660"/>
          </pc:sldLayoutMkLst>
        </pc:sldLayoutChg>
        <pc:sldLayoutChg chg="modTransition">
          <pc:chgData name="Amanda Williams" userId="61f8c09a-035c-44fe-b6a3-de640d11dc15" providerId="ADAL" clId="{E8F8F186-E3A2-4C36-94E9-91BEA6F0488D}" dt="2022-10-26T18:37:30.899" v="1"/>
          <pc:sldLayoutMkLst>
            <pc:docMk/>
            <pc:sldMasterMk cId="3464515350" sldId="2147483648"/>
            <pc:sldLayoutMk cId="257931578" sldId="21474836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4"/>
          </a:xfrm>
          <a:prstGeom prst="rect">
            <a:avLst/>
          </a:prstGeom>
        </p:spPr>
        <p:txBody>
          <a:bodyPr vert="horz" lIns="91578" tIns="45789" rIns="91578" bIns="45789" rtlCol="0"/>
          <a:lstStyle>
            <a:lvl1pPr algn="l">
              <a:defRPr sz="1200"/>
            </a:lvl1pPr>
          </a:lstStyle>
          <a:p>
            <a:endParaRPr lang="en-US"/>
          </a:p>
        </p:txBody>
      </p:sp>
      <p:sp>
        <p:nvSpPr>
          <p:cNvPr id="3" name="Date Placeholder 2"/>
          <p:cNvSpPr>
            <a:spLocks noGrp="1"/>
          </p:cNvSpPr>
          <p:nvPr>
            <p:ph type="dt" sz="quarter" idx="1"/>
          </p:nvPr>
        </p:nvSpPr>
        <p:spPr>
          <a:xfrm>
            <a:off x="3977532" y="0"/>
            <a:ext cx="3043979" cy="465774"/>
          </a:xfrm>
          <a:prstGeom prst="rect">
            <a:avLst/>
          </a:prstGeom>
        </p:spPr>
        <p:txBody>
          <a:bodyPr vert="horz" lIns="91578" tIns="45789" rIns="91578" bIns="45789" rtlCol="0"/>
          <a:lstStyle>
            <a:lvl1pPr algn="r">
              <a:defRPr sz="1200"/>
            </a:lvl1pPr>
          </a:lstStyle>
          <a:p>
            <a:fld id="{34DFB86F-4F8F-457A-8115-6DAD849C625B}" type="datetimeFigureOut">
              <a:rPr lang="en-US" smtClean="0"/>
              <a:t>10/26/2022</a:t>
            </a:fld>
            <a:endParaRPr lang="en-US"/>
          </a:p>
        </p:txBody>
      </p:sp>
      <p:sp>
        <p:nvSpPr>
          <p:cNvPr id="4" name="Footer Placeholder 3"/>
          <p:cNvSpPr>
            <a:spLocks noGrp="1"/>
          </p:cNvSpPr>
          <p:nvPr>
            <p:ph type="ftr" sz="quarter" idx="2"/>
          </p:nvPr>
        </p:nvSpPr>
        <p:spPr>
          <a:xfrm>
            <a:off x="2" y="8841737"/>
            <a:ext cx="3043979" cy="465774"/>
          </a:xfrm>
          <a:prstGeom prst="rect">
            <a:avLst/>
          </a:prstGeom>
        </p:spPr>
        <p:txBody>
          <a:bodyPr vert="horz" lIns="91578" tIns="45789" rIns="91578"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2" y="8841737"/>
            <a:ext cx="3043979" cy="465774"/>
          </a:xfrm>
          <a:prstGeom prst="rect">
            <a:avLst/>
          </a:prstGeom>
        </p:spPr>
        <p:txBody>
          <a:bodyPr vert="horz" lIns="91578" tIns="45789" rIns="91578" bIns="45789" rtlCol="0" anchor="b"/>
          <a:lstStyle>
            <a:lvl1pPr algn="r">
              <a:defRPr sz="1200"/>
            </a:lvl1pPr>
          </a:lstStyle>
          <a:p>
            <a:fld id="{C2883FA1-560B-4604-9A88-1523BBDE640E}" type="slidenum">
              <a:rPr lang="en-US" smtClean="0"/>
              <a:t>‹#›</a:t>
            </a:fld>
            <a:endParaRPr lang="en-US"/>
          </a:p>
        </p:txBody>
      </p:sp>
    </p:spTree>
    <p:extLst>
      <p:ext uri="{BB962C8B-B14F-4D97-AF65-F5344CB8AC3E}">
        <p14:creationId xmlns:p14="http://schemas.microsoft.com/office/powerpoint/2010/main" val="1920469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9" tIns="46660" rIns="93319" bIns="46660"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9" tIns="46660" rIns="93319" bIns="46660" rtlCol="0"/>
          <a:lstStyle>
            <a:lvl1pPr algn="r">
              <a:defRPr sz="1200"/>
            </a:lvl1pPr>
          </a:lstStyle>
          <a:p>
            <a:fld id="{8B88B344-1AE9-4A73-BA33-B292533CB4B5}" type="datetimeFigureOut">
              <a:rPr lang="en-US" smtClean="0"/>
              <a:t>10/26/2022</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9" tIns="46660" rIns="93319" bIns="46660"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9" tIns="46660" rIns="93319" bIns="466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19" tIns="46660" rIns="93319"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9" tIns="46660" rIns="93319" bIns="46660" rtlCol="0" anchor="b"/>
          <a:lstStyle>
            <a:lvl1pPr algn="r">
              <a:defRPr sz="1200"/>
            </a:lvl1pPr>
          </a:lstStyle>
          <a:p>
            <a:fld id="{59B9E7F7-9206-4E2B-A58B-4DEC8D8D314A}" type="slidenum">
              <a:rPr lang="en-US" smtClean="0"/>
              <a:t>‹#›</a:t>
            </a:fld>
            <a:endParaRPr lang="en-US"/>
          </a:p>
        </p:txBody>
      </p:sp>
    </p:spTree>
    <p:extLst>
      <p:ext uri="{BB962C8B-B14F-4D97-AF65-F5344CB8AC3E}">
        <p14:creationId xmlns:p14="http://schemas.microsoft.com/office/powerpoint/2010/main" val="81313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It’s about JOBS!</a:t>
            </a:r>
          </a:p>
        </p:txBody>
      </p:sp>
      <p:sp>
        <p:nvSpPr>
          <p:cNvPr id="4" name="Slide Number Placeholder 3"/>
          <p:cNvSpPr>
            <a:spLocks noGrp="1"/>
          </p:cNvSpPr>
          <p:nvPr>
            <p:ph type="sldNum" sz="quarter" idx="10"/>
          </p:nvPr>
        </p:nvSpPr>
        <p:spPr/>
        <p:txBody>
          <a:bodyPr/>
          <a:lstStyle/>
          <a:p>
            <a:fld id="{10EF23F4-6AF6-4EFA-9F09-8DF349561289}" type="slidenum">
              <a:rPr lang="en-US" smtClean="0"/>
              <a:t>2</a:t>
            </a:fld>
            <a:endParaRPr lang="en-US" dirty="0"/>
          </a:p>
        </p:txBody>
      </p:sp>
    </p:spTree>
    <p:extLst>
      <p:ext uri="{BB962C8B-B14F-4D97-AF65-F5344CB8AC3E}">
        <p14:creationId xmlns:p14="http://schemas.microsoft.com/office/powerpoint/2010/main" val="358438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It’s about JOBS!</a:t>
            </a:r>
          </a:p>
        </p:txBody>
      </p:sp>
      <p:sp>
        <p:nvSpPr>
          <p:cNvPr id="4" name="Slide Number Placeholder 3"/>
          <p:cNvSpPr>
            <a:spLocks noGrp="1"/>
          </p:cNvSpPr>
          <p:nvPr>
            <p:ph type="sldNum" sz="quarter" idx="10"/>
          </p:nvPr>
        </p:nvSpPr>
        <p:spPr/>
        <p:txBody>
          <a:bodyPr/>
          <a:lstStyle/>
          <a:p>
            <a:fld id="{10EF23F4-6AF6-4EFA-9F09-8DF349561289}" type="slidenum">
              <a:rPr lang="en-US" smtClean="0"/>
              <a:t>3</a:t>
            </a:fld>
            <a:endParaRPr lang="en-US" dirty="0"/>
          </a:p>
        </p:txBody>
      </p:sp>
    </p:spTree>
    <p:extLst>
      <p:ext uri="{BB962C8B-B14F-4D97-AF65-F5344CB8AC3E}">
        <p14:creationId xmlns:p14="http://schemas.microsoft.com/office/powerpoint/2010/main" val="161529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85000" lnSpcReduction="20000"/>
          </a:bodyPr>
          <a:lstStyle/>
          <a:p>
            <a:r>
              <a:rPr lang="en-US"/>
              <a:t>This study</a:t>
            </a:r>
            <a:r>
              <a:rPr lang="en-US" baseline="0"/>
              <a:t> will describe several archetypes – or worker types – that will help us understand workforce needs and design policy recommendations and interventions. We’re working with CareerSource staff to refine this framework and will test these with businesses and local boards. </a:t>
            </a:r>
          </a:p>
          <a:p>
            <a:endParaRPr lang="en-US" baseline="0"/>
          </a:p>
          <a:p>
            <a:r>
              <a:rPr lang="en-US" baseline="0"/>
              <a:t>But, we know from national literature and survey data that there are several types of workers out there. </a:t>
            </a:r>
          </a:p>
          <a:p>
            <a:endParaRPr lang="en-US" baseline="0"/>
          </a:p>
          <a:p>
            <a:r>
              <a:rPr lang="en-US" b="1" baseline="0"/>
              <a:t>The Subscriber </a:t>
            </a:r>
            <a:r>
              <a:rPr lang="en-US" baseline="0"/>
              <a:t>– these may be dedicated </a:t>
            </a:r>
            <a:r>
              <a:rPr lang="en-US" baseline="0" err="1"/>
              <a:t>gigsters</a:t>
            </a:r>
            <a:r>
              <a:rPr lang="en-US" baseline="0"/>
              <a:t>, working full-time probably through a web-based platform. </a:t>
            </a:r>
            <a:r>
              <a:rPr lang="en-US" b="1" baseline="0"/>
              <a:t>This could be a software coder, a graphic designer, a paralegal or other high skill professionals. </a:t>
            </a:r>
            <a:r>
              <a:rPr lang="en-US" baseline="0"/>
              <a:t>These are the dedicated workers who are fully subscribed to the opportunities of the gig economy. </a:t>
            </a:r>
          </a:p>
          <a:p>
            <a:endParaRPr lang="en-US" baseline="0"/>
          </a:p>
          <a:p>
            <a:pPr defTabSz="1033189">
              <a:defRPr/>
            </a:pPr>
            <a:r>
              <a:rPr lang="en-US" b="1" baseline="0"/>
              <a:t>The Reluctant </a:t>
            </a:r>
            <a:r>
              <a:rPr lang="en-US" baseline="0"/>
              <a:t>– these workers could be doing any type of jobs or tasks – but they’re doing so out of necessity. Either for additional income or because other traditional job opportunities are limited. </a:t>
            </a:r>
            <a:r>
              <a:rPr lang="en-US" b="1" baseline="0"/>
              <a:t>This could be someone like an elementary teacher or adjunct professor who is teaching online courses in addition to their traditional jobs. </a:t>
            </a:r>
          </a:p>
          <a:p>
            <a:endParaRPr lang="en-US" baseline="0"/>
          </a:p>
          <a:p>
            <a:pPr defTabSz="1033189">
              <a:defRPr/>
            </a:pPr>
            <a:r>
              <a:rPr lang="en-US" b="1" baseline="0"/>
              <a:t>The Alternative </a:t>
            </a:r>
            <a:r>
              <a:rPr lang="en-US" baseline="0"/>
              <a:t>– these workers are those whose only viable choice is alternative work arrangements. This could be an </a:t>
            </a:r>
            <a:r>
              <a:rPr lang="en-US" b="1" baseline="0"/>
              <a:t>ex-felon or disabled worker or anyone who is adept behind a keyboard, but not necessarily in the usual work environment</a:t>
            </a:r>
            <a:r>
              <a:rPr lang="en-US" baseline="0"/>
              <a:t>. </a:t>
            </a:r>
          </a:p>
          <a:p>
            <a:endParaRPr lang="en-US" baseline="0"/>
          </a:p>
          <a:p>
            <a:pPr defTabSz="1033189">
              <a:defRPr/>
            </a:pPr>
            <a:r>
              <a:rPr lang="en-US" b="1" baseline="0"/>
              <a:t>The </a:t>
            </a:r>
            <a:r>
              <a:rPr lang="en-US" b="1" baseline="0" err="1"/>
              <a:t>Supplementer</a:t>
            </a:r>
            <a:r>
              <a:rPr lang="en-US" b="1" baseline="0"/>
              <a:t> </a:t>
            </a:r>
            <a:r>
              <a:rPr lang="en-US" baseline="0"/>
              <a:t>– these workers are looking to earn a little bit more income, not necessarily out of necessity, but by choice. They recognize that the gig economy has potential, but they’re just dipping their toe in. </a:t>
            </a:r>
            <a:r>
              <a:rPr lang="en-US" b="1" baseline="0"/>
              <a:t>This could be someone driving for Uber, or picking up piece work doing technical editing or legal work – for more pocket money around the holidays. </a:t>
            </a:r>
          </a:p>
          <a:p>
            <a:endParaRPr lang="en-US" baseline="0"/>
          </a:p>
          <a:p>
            <a:r>
              <a:rPr lang="en-US" b="1" baseline="0"/>
              <a:t>The Retiree- </a:t>
            </a:r>
            <a:r>
              <a:rPr lang="en-US" b="0" baseline="0"/>
              <a:t>T</a:t>
            </a:r>
            <a:r>
              <a:rPr lang="en-US" baseline="0"/>
              <a:t>here may be fewer gig workers who are older than we think, but we know that many elderly are facing uncertain incomes or are just interested in continuing to work for income or social interaction. </a:t>
            </a:r>
            <a:r>
              <a:rPr lang="en-US" b="1" baseline="0"/>
              <a:t>These could be drivers, business mentors, greeters, and those even volunteering their time. </a:t>
            </a:r>
          </a:p>
          <a:p>
            <a:endParaRPr lang="en-US" baseline="0"/>
          </a:p>
          <a:p>
            <a:r>
              <a:rPr lang="en-US" b="1" baseline="0"/>
              <a:t>The Enthusiast </a:t>
            </a:r>
            <a:r>
              <a:rPr lang="en-US" baseline="0"/>
              <a:t>– These workers may be engaged in the gig economy by choice, because they want to be. </a:t>
            </a:r>
            <a:r>
              <a:rPr lang="en-US" b="1" baseline="0"/>
              <a:t>They could be crafting goods to sell on Etsy, freelance photographers, or serving on Boards and/or working with non-profits, or exploring the </a:t>
            </a:r>
            <a:r>
              <a:rPr lang="en-US" b="1" baseline="0" err="1"/>
              <a:t>entrepreunerial</a:t>
            </a:r>
            <a:r>
              <a:rPr lang="en-US" b="1" baseline="0"/>
              <a:t> potential that the gig economy offers. </a:t>
            </a:r>
          </a:p>
          <a:p>
            <a:endParaRPr lang="en-US" baseline="0"/>
          </a:p>
          <a:p>
            <a:endParaRPr lang="en-US" baseline="0"/>
          </a:p>
          <a:p>
            <a:endParaRPr lang="en-US" baseline="0"/>
          </a:p>
          <a:p>
            <a:endParaRPr lang="en-US" baseline="0"/>
          </a:p>
          <a:p>
            <a:endParaRPr lang="en-US" baseline="0"/>
          </a:p>
          <a:p>
            <a:endParaRPr lang="en-US" baseline="0"/>
          </a:p>
          <a:p>
            <a:endParaRPr lang="en-US" baseline="0"/>
          </a:p>
          <a:p>
            <a:endParaRPr lang="en-US" baseline="0"/>
          </a:p>
          <a:p>
            <a:endParaRPr lang="en-US" baseline="0"/>
          </a:p>
          <a:p>
            <a:endParaRPr lang="en-US" baseline="0"/>
          </a:p>
          <a:p>
            <a:endParaRPr lang="en-US" baseline="0"/>
          </a:p>
          <a:p>
            <a:endParaRPr lang="en-US" baseline="0"/>
          </a:p>
          <a:p>
            <a:endParaRPr lang="en-US" baseline="0"/>
          </a:p>
          <a:p>
            <a:endParaRPr lang="en-US"/>
          </a:p>
        </p:txBody>
      </p:sp>
      <p:sp>
        <p:nvSpPr>
          <p:cNvPr id="4" name="Header Placeholder 3"/>
          <p:cNvSpPr>
            <a:spLocks noGrp="1"/>
          </p:cNvSpPr>
          <p:nvPr>
            <p:ph type="hdr" sz="quarter" idx="10"/>
          </p:nvPr>
        </p:nvSpPr>
        <p:spPr/>
        <p:txBody>
          <a:bodyPr/>
          <a:lstStyle/>
          <a:p>
            <a:r>
              <a:rPr lang="en-US"/>
              <a:t>Template</a:t>
            </a:r>
          </a:p>
        </p:txBody>
      </p:sp>
    </p:spTree>
    <p:extLst>
      <p:ext uri="{BB962C8B-B14F-4D97-AF65-F5344CB8AC3E}">
        <p14:creationId xmlns:p14="http://schemas.microsoft.com/office/powerpoint/2010/main" val="349592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1000" dirty="0"/>
              <a:t>We truly don’t know the size and the scope of the gig economy. We know, from public statistics, that there are traditional and non-traditional work arrangements. These are the blue and orange circles – from labor statistics we can measure those arrangements and track employment and unemployment. </a:t>
            </a:r>
          </a:p>
          <a:p>
            <a:endParaRPr lang="en-US" sz="1000" dirty="0"/>
          </a:p>
          <a:p>
            <a:r>
              <a:rPr lang="en-US" sz="1000" dirty="0"/>
              <a:t>What we can’t really track and measure with labor market data – are the emerging alternative work arrangements – the gig economy. These are the various types of work arrangements in the gig economy – noted here in the green circle. </a:t>
            </a:r>
          </a:p>
          <a:p>
            <a:endParaRPr lang="en-US" sz="1000" dirty="0"/>
          </a:p>
          <a:p>
            <a:r>
              <a:rPr lang="en-US" sz="1000" dirty="0"/>
              <a:t>This includes workers doing work online or in-person mediated through web-based platforms, as well as workers producing goods, renting homes, driving cars, and a wide range of professional services. </a:t>
            </a:r>
          </a:p>
          <a:p>
            <a:endParaRPr lang="en-US" sz="1000" dirty="0"/>
          </a:p>
          <a:p>
            <a:r>
              <a:rPr lang="en-US" sz="1000" dirty="0"/>
              <a:t>We do know that TECHNOLOGY is enabling and underpinning the gig economy. </a:t>
            </a:r>
          </a:p>
          <a:p>
            <a:endParaRPr lang="en-US" sz="1000" dirty="0"/>
          </a:p>
          <a:p>
            <a:r>
              <a:rPr lang="en-US" sz="1000" dirty="0"/>
              <a:t>We do know that there is a lot of OVERLAP with traditional work arrangements – many gig workers also hold full or part time jobs and many known non-traditional arrangements, such as contractors, temp workers, seasonal workers, and on-call workers are sometimes counted as being in the gig economy. </a:t>
            </a:r>
          </a:p>
          <a:p>
            <a:endParaRPr lang="en-US" sz="1000" dirty="0"/>
          </a:p>
          <a:p>
            <a:r>
              <a:rPr lang="en-US" sz="1000" dirty="0"/>
              <a:t>One of the outcomes of this study will be a common definition of the gig economy for CareerSource Florida. </a:t>
            </a:r>
          </a:p>
          <a:p>
            <a:endParaRPr lang="en-US" sz="1000" dirty="0"/>
          </a:p>
          <a:p>
            <a:endParaRPr lang="en-US" sz="1000" dirty="0"/>
          </a:p>
          <a:p>
            <a:endParaRPr lang="en-US" sz="1000" dirty="0"/>
          </a:p>
        </p:txBody>
      </p:sp>
      <p:sp>
        <p:nvSpPr>
          <p:cNvPr id="4" name="Header Placeholder 3"/>
          <p:cNvSpPr>
            <a:spLocks noGrp="1"/>
          </p:cNvSpPr>
          <p:nvPr>
            <p:ph type="hdr" sz="quarter" idx="10"/>
          </p:nvPr>
        </p:nvSpPr>
        <p:spPr/>
        <p:txBody>
          <a:bodyPr/>
          <a:lstStyle/>
          <a:p>
            <a:r>
              <a:rPr lang="en-US"/>
              <a:t>Template</a:t>
            </a:r>
          </a:p>
        </p:txBody>
      </p:sp>
    </p:spTree>
    <p:extLst>
      <p:ext uri="{BB962C8B-B14F-4D97-AF65-F5344CB8AC3E}">
        <p14:creationId xmlns:p14="http://schemas.microsoft.com/office/powerpoint/2010/main" val="3443168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7AC1A0-DF95-40B5-B6F9-CE516D411BA2}"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311656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7AC1A0-DF95-40B5-B6F9-CE516D411BA2}"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296122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7AC1A0-DF95-40B5-B6F9-CE516D411BA2}"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840080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516" y="1220533"/>
            <a:ext cx="10962968" cy="858991"/>
          </a:xfrm>
        </p:spPr>
        <p:txBody>
          <a:bodyPr>
            <a:normAutofit/>
          </a:bodyPr>
          <a:lstStyle>
            <a:lvl1pPr algn="ctr">
              <a:defRPr sz="4000" b="1">
                <a:solidFill>
                  <a:srgbClr val="0D76BD"/>
                </a:solidFill>
              </a:defRPr>
            </a:lvl1pPr>
          </a:lstStyle>
          <a:p>
            <a:r>
              <a:rPr lang="en-US" dirty="0"/>
              <a:t>Presentation title for this slide</a:t>
            </a:r>
          </a:p>
        </p:txBody>
      </p:sp>
      <p:sp>
        <p:nvSpPr>
          <p:cNvPr id="7" name="Content Placeholder 2"/>
          <p:cNvSpPr>
            <a:spLocks noGrp="1"/>
          </p:cNvSpPr>
          <p:nvPr>
            <p:ph sz="quarter" idx="12"/>
          </p:nvPr>
        </p:nvSpPr>
        <p:spPr>
          <a:xfrm>
            <a:off x="1062020" y="2521975"/>
            <a:ext cx="10067960" cy="3775587"/>
          </a:xfrm>
        </p:spPr>
        <p:txBody>
          <a:bodyPr/>
          <a:lstStyle>
            <a:lvl1pPr>
              <a:defRPr sz="2800" b="1">
                <a:solidFill>
                  <a:srgbClr val="0D76BD"/>
                </a:solidFill>
              </a:defRPr>
            </a:lvl1pPr>
            <a:lvl2pPr>
              <a:defRPr b="1">
                <a:solidFill>
                  <a:srgbClr val="0D76BD"/>
                </a:solidFill>
              </a:defRPr>
            </a:lvl2pPr>
            <a:lvl3pPr>
              <a:defRPr sz="2000" b="1">
                <a:solidFill>
                  <a:srgbClr val="0D76BD"/>
                </a:solidFill>
              </a:defRPr>
            </a:lvl3pPr>
            <a:lvl4pPr>
              <a:defRPr sz="2000" b="1">
                <a:solidFill>
                  <a:srgbClr val="0D76BD"/>
                </a:solidFill>
              </a:defRPr>
            </a:lvl4pPr>
            <a:lvl5pPr>
              <a:defRPr sz="2000" b="1">
                <a:solidFill>
                  <a:srgbClr val="0D76B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587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 - 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23EEA-EECB-4440-B1B7-C07312C74B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8" y="2836"/>
            <a:ext cx="12192000" cy="887411"/>
          </a:xfrm>
          <a:prstGeom prst="rect">
            <a:avLst/>
          </a:prstGeom>
          <a:effectLst>
            <a:outerShdw blurRad="50800" dist="38100" dir="8100000" algn="tr" rotWithShape="0">
              <a:prstClr val="black">
                <a:alpha val="40000"/>
              </a:prstClr>
            </a:outerShdw>
          </a:effectLst>
        </p:spPr>
      </p:pic>
      <p:sp>
        <p:nvSpPr>
          <p:cNvPr id="3" name="Title 6">
            <a:extLst>
              <a:ext uri="{FF2B5EF4-FFF2-40B4-BE49-F238E27FC236}">
                <a16:creationId xmlns:a16="http://schemas.microsoft.com/office/drawing/2014/main" id="{00980522-1286-4201-B1D7-10907E438A9B}"/>
              </a:ext>
            </a:extLst>
          </p:cNvPr>
          <p:cNvSpPr>
            <a:spLocks noGrp="1"/>
          </p:cNvSpPr>
          <p:nvPr>
            <p:ph type="title" hasCustomPrompt="1"/>
          </p:nvPr>
        </p:nvSpPr>
        <p:spPr>
          <a:xfrm>
            <a:off x="3023627" y="279819"/>
            <a:ext cx="9168375" cy="471365"/>
          </a:xfrm>
          <a:prstGeom prst="rect">
            <a:avLst/>
          </a:prstGeom>
        </p:spPr>
        <p:txBody>
          <a:bodyPr anchor="ctr"/>
          <a:lstStyle>
            <a:lvl1pPr>
              <a:defRPr sz="2400" b="1">
                <a:solidFill>
                  <a:schemeClr val="bg1"/>
                </a:solidFill>
              </a:defRPr>
            </a:lvl1pPr>
          </a:lstStyle>
          <a:p>
            <a:r>
              <a:rPr lang="en-US">
                <a:solidFill>
                  <a:schemeClr val="bg1"/>
                </a:solidFill>
              </a:rPr>
              <a:t>Click to Edit Title</a:t>
            </a:r>
          </a:p>
        </p:txBody>
      </p:sp>
      <p:sp>
        <p:nvSpPr>
          <p:cNvPr id="8" name="Text Placeholder 7">
            <a:extLst>
              <a:ext uri="{FF2B5EF4-FFF2-40B4-BE49-F238E27FC236}">
                <a16:creationId xmlns:a16="http://schemas.microsoft.com/office/drawing/2014/main" id="{B5ABA3B2-F963-464F-BF49-A82B4AB7CE24}"/>
              </a:ext>
            </a:extLst>
          </p:cNvPr>
          <p:cNvSpPr>
            <a:spLocks noGrp="1"/>
          </p:cNvSpPr>
          <p:nvPr>
            <p:ph type="body" sz="quarter" idx="10"/>
          </p:nvPr>
        </p:nvSpPr>
        <p:spPr>
          <a:xfrm>
            <a:off x="609600" y="1498600"/>
            <a:ext cx="10972800" cy="4876800"/>
          </a:xfrm>
          <a:prstGeom prst="rect">
            <a:avLst/>
          </a:prstGeom>
        </p:spPr>
        <p:txBody>
          <a:bodyPr/>
          <a:lstStyle>
            <a:lvl1pPr>
              <a:defRPr sz="2400">
                <a:solidFill>
                  <a:srgbClr val="6A737B"/>
                </a:solidFill>
              </a:defRPr>
            </a:lvl1pPr>
            <a:lvl2pPr marL="742950" indent="-285750">
              <a:buFont typeface="Courier New" panose="02070309020205020404" pitchFamily="49" charset="0"/>
              <a:buChar char="o"/>
              <a:defRPr sz="2000">
                <a:solidFill>
                  <a:srgbClr val="6A737B"/>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5793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7AC1A0-DF95-40B5-B6F9-CE516D411BA2}"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329754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7AC1A0-DF95-40B5-B6F9-CE516D411BA2}"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96648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7AC1A0-DF95-40B5-B6F9-CE516D411BA2}"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109122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7AC1A0-DF95-40B5-B6F9-CE516D411BA2}"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140520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7AC1A0-DF95-40B5-B6F9-CE516D411BA2}"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368505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AC1A0-DF95-40B5-B6F9-CE516D411BA2}"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159386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7AC1A0-DF95-40B5-B6F9-CE516D411BA2}"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22544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7AC1A0-DF95-40B5-B6F9-CE516D411BA2}"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90AF4-E321-41B7-93CC-090D70838F02}" type="slidenum">
              <a:rPr lang="en-US" smtClean="0"/>
              <a:t>‹#›</a:t>
            </a:fld>
            <a:endParaRPr lang="en-US"/>
          </a:p>
        </p:txBody>
      </p:sp>
    </p:spTree>
    <p:extLst>
      <p:ext uri="{BB962C8B-B14F-4D97-AF65-F5344CB8AC3E}">
        <p14:creationId xmlns:p14="http://schemas.microsoft.com/office/powerpoint/2010/main" val="147226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AC1A0-DF95-40B5-B6F9-CE516D411BA2}" type="datetimeFigureOut">
              <a:rPr lang="en-US" smtClean="0"/>
              <a:t>10/26/2022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90AF4-E321-41B7-93CC-090D70838F02}" type="slidenum">
              <a:rPr lang="en-US" smtClean="0"/>
              <a:t>‹#›</a:t>
            </a:fld>
            <a:endParaRPr lang="en-US"/>
          </a:p>
        </p:txBody>
      </p:sp>
    </p:spTree>
    <p:extLst>
      <p:ext uri="{BB962C8B-B14F-4D97-AF65-F5344CB8AC3E}">
        <p14:creationId xmlns:p14="http://schemas.microsoft.com/office/powerpoint/2010/main" val="346451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ing.com/images/search?q=construction+worker+photo&amp;view=detailv2&amp;&amp;id=02D9E6B4428F7DC522EE32F4AAE15464D0FE9501&amp;selectedIndex=14&amp;ccid=7WIegxk3&amp;simid=607988227159295333&amp;thid=OIP.Med621e831937d8f3e78bb1a7e9877c04H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emf"/><Relationship Id="rId5" Type="http://schemas.openxmlformats.org/officeDocument/2006/relationships/image" Target="../media/image20.png"/><Relationship Id="rId10" Type="http://schemas.openxmlformats.org/officeDocument/2006/relationships/oleObject" Target="../embeddings/oleObject1.bin"/><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xml"/><Relationship Id="rId7"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slideLayout" Target="../slideLayouts/slideLayout2.xml"/><Relationship Id="rId10" Type="http://schemas.openxmlformats.org/officeDocument/2006/relationships/image" Target="../media/image14.jpeg"/><Relationship Id="rId4" Type="http://schemas.openxmlformats.org/officeDocument/2006/relationships/tags" Target="../tags/tag4.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8" descr="800px-West_Palm_B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822" y="946580"/>
            <a:ext cx="5949863" cy="4405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2192000" cy="936852"/>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981200" y="72577"/>
            <a:ext cx="8229600" cy="7009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latin typeface="Helvetica"/>
            </a:endParaRPr>
          </a:p>
        </p:txBody>
      </p:sp>
      <p:pic>
        <p:nvPicPr>
          <p:cNvPr id="7" name="Picture 2"/>
          <p:cNvPicPr>
            <a:picLocks noChangeAspect="1" noChangeArrowheads="1"/>
          </p:cNvPicPr>
          <p:nvPr/>
        </p:nvPicPr>
        <p:blipFill>
          <a:blip r:embed="rId3"/>
          <a:srcRect/>
          <a:stretch>
            <a:fillRect/>
          </a:stretch>
        </p:blipFill>
        <p:spPr bwMode="auto">
          <a:xfrm>
            <a:off x="460873" y="4999243"/>
            <a:ext cx="2413949" cy="1172957"/>
          </a:xfrm>
          <a:prstGeom prst="rect">
            <a:avLst/>
          </a:prstGeom>
          <a:noFill/>
          <a:ln w="9525">
            <a:noFill/>
            <a:miter lim="800000"/>
            <a:headEnd/>
            <a:tailEnd/>
          </a:ln>
          <a:effectLst/>
        </p:spPr>
      </p:pic>
      <p:sp>
        <p:nvSpPr>
          <p:cNvPr id="8" name="Title 7"/>
          <p:cNvSpPr>
            <a:spLocks noGrp="1"/>
          </p:cNvSpPr>
          <p:nvPr>
            <p:ph type="title" idx="4294967295"/>
          </p:nvPr>
        </p:nvSpPr>
        <p:spPr>
          <a:xfrm>
            <a:off x="1856510" y="145261"/>
            <a:ext cx="835429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Helvetica"/>
                <a:ea typeface="+mn-ea"/>
                <a:cs typeface="+mn-cs"/>
              </a:rPr>
              <a:t>It’s All About Jobs</a:t>
            </a:r>
          </a:p>
        </p:txBody>
      </p:sp>
      <p:sp>
        <p:nvSpPr>
          <p:cNvPr id="2" name="Rectangle 1"/>
          <p:cNvSpPr/>
          <p:nvPr/>
        </p:nvSpPr>
        <p:spPr>
          <a:xfrm>
            <a:off x="3810000" y="5105400"/>
            <a:ext cx="4572000" cy="1107996"/>
          </a:xfrm>
          <a:prstGeom prst="rect">
            <a:avLst/>
          </a:prstGeom>
        </p:spPr>
        <p:txBody>
          <a:bodyPr>
            <a:spAutoFit/>
          </a:bodyPr>
          <a:lstStyle/>
          <a:p>
            <a:endParaRPr lang="en-US" dirty="0">
              <a:solidFill>
                <a:schemeClr val="tx1">
                  <a:lumMod val="75000"/>
                  <a:lumOff val="25000"/>
                </a:schemeClr>
              </a:solidFill>
            </a:endParaRPr>
          </a:p>
          <a:p>
            <a:pPr algn="ctr"/>
            <a:r>
              <a:rPr lang="en-US" sz="2000" dirty="0">
                <a:solidFill>
                  <a:schemeClr val="tx1">
                    <a:lumMod val="75000"/>
                    <a:lumOff val="25000"/>
                  </a:schemeClr>
                </a:solidFill>
              </a:rPr>
              <a:t> </a:t>
            </a:r>
            <a:r>
              <a:rPr lang="en-US" sz="2400" b="1" dirty="0">
                <a:solidFill>
                  <a:schemeClr val="tx1">
                    <a:lumMod val="75000"/>
                    <a:lumOff val="25000"/>
                  </a:schemeClr>
                </a:solidFill>
              </a:rPr>
              <a:t>Michael Corbit </a:t>
            </a:r>
          </a:p>
          <a:p>
            <a:pPr algn="ctr"/>
            <a:r>
              <a:rPr lang="en-US" sz="2400" b="1" dirty="0">
                <a:solidFill>
                  <a:schemeClr val="tx1">
                    <a:lumMod val="75000"/>
                    <a:lumOff val="25000"/>
                  </a:schemeClr>
                </a:solidFill>
              </a:rPr>
              <a:t> Vice President</a:t>
            </a:r>
          </a:p>
        </p:txBody>
      </p:sp>
    </p:spTree>
    <p:extLst>
      <p:ext uri="{BB962C8B-B14F-4D97-AF65-F5344CB8AC3E}">
        <p14:creationId xmlns:p14="http://schemas.microsoft.com/office/powerpoint/2010/main" val="59444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36852"/>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72577"/>
            <a:ext cx="8229600" cy="700995"/>
          </a:xfrm>
        </p:spPr>
        <p:txBody>
          <a:bodyPr>
            <a:normAutofit/>
          </a:bodyPr>
          <a:lstStyle/>
          <a:p>
            <a:r>
              <a:rPr lang="en-US" sz="3600" dirty="0">
                <a:solidFill>
                  <a:schemeClr val="bg1"/>
                </a:solidFill>
                <a:latin typeface="Helvetica"/>
              </a:rPr>
              <a:t>Disability Services Department </a:t>
            </a:r>
          </a:p>
        </p:txBody>
      </p:sp>
      <p:sp>
        <p:nvSpPr>
          <p:cNvPr id="5" name="Content Placeholder 2"/>
          <p:cNvSpPr>
            <a:spLocks noGrp="1"/>
          </p:cNvSpPr>
          <p:nvPr>
            <p:ph idx="1"/>
          </p:nvPr>
        </p:nvSpPr>
        <p:spPr>
          <a:xfrm>
            <a:off x="1295400" y="1132183"/>
            <a:ext cx="7772400" cy="4495800"/>
          </a:xfrm>
        </p:spPr>
        <p:txBody>
          <a:bodyPr>
            <a:normAutofit fontScale="85000" lnSpcReduction="10000"/>
          </a:bodyPr>
          <a:lstStyle/>
          <a:p>
            <a:pPr marL="0" indent="0" algn="just">
              <a:buNone/>
            </a:pPr>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Assisting individuals with disabilities to find and maintain meaningful work. </a:t>
            </a:r>
          </a:p>
          <a:p>
            <a:pPr marL="0" indent="0" algn="just">
              <a:buNone/>
            </a:pPr>
            <a:r>
              <a:rPr lang="en-US" sz="2175"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Department Branches</a:t>
            </a:r>
            <a:r>
              <a:rPr lang="en-US" sz="27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lvl="1" algn="just"/>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Ticket To Work</a:t>
            </a:r>
          </a:p>
          <a:p>
            <a:pPr lvl="1" algn="just"/>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Disabilities Services Support</a:t>
            </a:r>
          </a:p>
          <a:p>
            <a:pPr lvl="1" algn="just"/>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Community Work Incentive Coordinator (CWIC)</a:t>
            </a:r>
          </a:p>
          <a:p>
            <a:pPr lvl="1" algn="just"/>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Hospitality Training Program of Palm Beaches</a:t>
            </a:r>
          </a:p>
          <a:p>
            <a:pPr lvl="1" algn="just"/>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REACH Conference</a:t>
            </a:r>
          </a:p>
          <a:p>
            <a:pPr lvl="1" algn="just"/>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Project Impact</a:t>
            </a:r>
          </a:p>
          <a:p>
            <a:pPr lvl="1" algn="just"/>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Job Search Assistance</a:t>
            </a:r>
          </a:p>
          <a:p>
            <a:pPr lvl="1" algn="just"/>
            <a:r>
              <a:rPr lang="en-US"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Job Coaching (Short-term)</a:t>
            </a:r>
          </a:p>
          <a:p>
            <a:pPr marL="45244" lvl="1" indent="0" algn="just">
              <a:buNone/>
            </a:pPr>
            <a:endParaRPr lang="en-US"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1" indent="0">
              <a:buNone/>
            </a:pPr>
            <a:endParaRPr lang="en-US" sz="1800" dirty="0">
              <a:solidFill>
                <a:srgbClr val="0D76BD"/>
              </a:solidFill>
              <a:latin typeface="Helvetica"/>
              <a:cs typeface="Helvetica"/>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434" y="3429000"/>
            <a:ext cx="3826566" cy="2590800"/>
          </a:xfrm>
          <a:prstGeom prst="rect">
            <a:avLst/>
          </a:prstGeom>
        </p:spPr>
      </p:pic>
    </p:spTree>
    <p:extLst>
      <p:ext uri="{BB962C8B-B14F-4D97-AF65-F5344CB8AC3E}">
        <p14:creationId xmlns:p14="http://schemas.microsoft.com/office/powerpoint/2010/main" val="241833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36852"/>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72577"/>
            <a:ext cx="8229600" cy="700995"/>
          </a:xfrm>
        </p:spPr>
        <p:txBody>
          <a:bodyPr>
            <a:normAutofit/>
          </a:bodyPr>
          <a:lstStyle/>
          <a:p>
            <a:r>
              <a:rPr lang="en-US" sz="3600" dirty="0">
                <a:solidFill>
                  <a:schemeClr val="bg1"/>
                </a:solidFill>
                <a:latin typeface="Helvetica"/>
              </a:rPr>
              <a:t>Prepare Re-entry Program </a:t>
            </a:r>
          </a:p>
        </p:txBody>
      </p:sp>
      <p:sp>
        <p:nvSpPr>
          <p:cNvPr id="5" name="Content Placeholder 2"/>
          <p:cNvSpPr>
            <a:spLocks noGrp="1"/>
          </p:cNvSpPr>
          <p:nvPr>
            <p:ph idx="1"/>
          </p:nvPr>
        </p:nvSpPr>
        <p:spPr>
          <a:xfrm>
            <a:off x="2133600" y="1143001"/>
            <a:ext cx="7772400" cy="4495800"/>
          </a:xfrm>
        </p:spPr>
        <p:txBody>
          <a:bodyPr>
            <a:normAutofit/>
          </a:bodyPr>
          <a:lstStyle/>
          <a:p>
            <a:pPr lvl="1" algn="just">
              <a:lnSpc>
                <a:spcPct val="90000"/>
              </a:lnSpc>
            </a:pPr>
            <a:r>
              <a:rPr lang="en-US" sz="2400" dirty="0">
                <a:solidFill>
                  <a:srgbClr val="0070C0"/>
                </a:solidFill>
                <a:ea typeface="Arial Unicode MS" panose="020B0604020202020204" pitchFamily="34" charset="-128"/>
              </a:rPr>
              <a:t>Pre-Release Employment Preparation and Re-entry Engagement program</a:t>
            </a:r>
          </a:p>
          <a:p>
            <a:pPr lvl="1" algn="just">
              <a:lnSpc>
                <a:spcPct val="90000"/>
              </a:lnSpc>
            </a:pPr>
            <a:r>
              <a:rPr lang="en-US" sz="2400" dirty="0">
                <a:solidFill>
                  <a:srgbClr val="0070C0"/>
                </a:solidFill>
                <a:ea typeface="Arial Unicode MS" panose="020B0604020202020204" pitchFamily="34" charset="-128"/>
              </a:rPr>
              <a:t>Provides inmates employment services during and after incarceration</a:t>
            </a:r>
          </a:p>
          <a:p>
            <a:pPr lvl="1" algn="just">
              <a:lnSpc>
                <a:spcPct val="90000"/>
              </a:lnSpc>
            </a:pPr>
            <a:r>
              <a:rPr lang="en-US" sz="2400" dirty="0">
                <a:solidFill>
                  <a:srgbClr val="0070C0"/>
                </a:solidFill>
                <a:ea typeface="Arial Unicode MS" panose="020B0604020202020204" pitchFamily="34" charset="-128"/>
              </a:rPr>
              <a:t>Career planning and counseling</a:t>
            </a:r>
          </a:p>
          <a:p>
            <a:pPr lvl="1" algn="just">
              <a:lnSpc>
                <a:spcPct val="90000"/>
              </a:lnSpc>
            </a:pPr>
            <a:r>
              <a:rPr lang="en-US" sz="2400" dirty="0">
                <a:solidFill>
                  <a:srgbClr val="0070C0"/>
                </a:solidFill>
                <a:ea typeface="Arial Unicode MS" panose="020B0604020202020204" pitchFamily="34" charset="-128"/>
              </a:rPr>
              <a:t>Case management and assessment</a:t>
            </a:r>
          </a:p>
          <a:p>
            <a:pPr lvl="1" algn="just">
              <a:lnSpc>
                <a:spcPct val="90000"/>
              </a:lnSpc>
            </a:pPr>
            <a:r>
              <a:rPr lang="en-US" sz="2400" dirty="0">
                <a:solidFill>
                  <a:srgbClr val="0070C0"/>
                </a:solidFill>
                <a:ea typeface="Arial Unicode MS" panose="020B0604020202020204" pitchFamily="34" charset="-128"/>
              </a:rPr>
              <a:t>Resume preparation/writing</a:t>
            </a:r>
          </a:p>
          <a:p>
            <a:pPr lvl="1" algn="just">
              <a:lnSpc>
                <a:spcPct val="90000"/>
              </a:lnSpc>
            </a:pPr>
            <a:r>
              <a:rPr lang="en-US" sz="2400" dirty="0">
                <a:solidFill>
                  <a:srgbClr val="0070C0"/>
                </a:solidFill>
                <a:ea typeface="Arial Unicode MS" panose="020B0604020202020204" pitchFamily="34" charset="-128"/>
              </a:rPr>
              <a:t>Peer support groups</a:t>
            </a:r>
          </a:p>
          <a:p>
            <a:pPr lvl="1" algn="just">
              <a:lnSpc>
                <a:spcPct val="90000"/>
              </a:lnSpc>
            </a:pPr>
            <a:r>
              <a:rPr lang="en-US" sz="2400" dirty="0">
                <a:solidFill>
                  <a:srgbClr val="0070C0"/>
                </a:solidFill>
                <a:ea typeface="Arial Unicode MS" panose="020B0604020202020204" pitchFamily="34" charset="-128"/>
              </a:rPr>
              <a:t>Interviewing skills</a:t>
            </a:r>
          </a:p>
          <a:p>
            <a:pPr marL="457200" lvl="1" indent="0">
              <a:buNone/>
            </a:pPr>
            <a:endParaRPr lang="en-US" sz="1800" dirty="0">
              <a:solidFill>
                <a:srgbClr val="0D76BD"/>
              </a:solidFill>
              <a:latin typeface="Helvetica"/>
              <a:cs typeface="Helvetica"/>
            </a:endParaRPr>
          </a:p>
        </p:txBody>
      </p:sp>
      <p:pic>
        <p:nvPicPr>
          <p:cNvPr id="3074" name="Picture 2" descr="http://tse1.mm.bing.net/th?&amp;id=OIP.Med621e831937d8f3e78bb1a7e9877c04H0&amp;w=300&amp;h=200&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124200"/>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99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32990" y="1035222"/>
            <a:ext cx="2526669" cy="2509655"/>
          </a:xfrm>
          <a:prstGeom prst="rect">
            <a:avLst/>
          </a:prstGeom>
        </p:spPr>
      </p:pic>
      <p:pic>
        <p:nvPicPr>
          <p:cNvPr id="3" name="Picture 2"/>
          <p:cNvPicPr>
            <a:picLocks noChangeAspect="1"/>
          </p:cNvPicPr>
          <p:nvPr/>
        </p:nvPicPr>
        <p:blipFill>
          <a:blip r:embed="rId3"/>
          <a:stretch>
            <a:fillRect/>
          </a:stretch>
        </p:blipFill>
        <p:spPr>
          <a:xfrm>
            <a:off x="5910213" y="2161615"/>
            <a:ext cx="1422777" cy="1890734"/>
          </a:xfrm>
          <a:prstGeom prst="rect">
            <a:avLst/>
          </a:prstGeom>
        </p:spPr>
      </p:pic>
      <p:pic>
        <p:nvPicPr>
          <p:cNvPr id="4" name="Picture 3"/>
          <p:cNvPicPr>
            <a:picLocks noChangeAspect="1"/>
          </p:cNvPicPr>
          <p:nvPr/>
        </p:nvPicPr>
        <p:blipFill>
          <a:blip r:embed="rId4"/>
          <a:stretch>
            <a:fillRect/>
          </a:stretch>
        </p:blipFill>
        <p:spPr>
          <a:xfrm>
            <a:off x="8467726" y="3544877"/>
            <a:ext cx="1391933" cy="2261389"/>
          </a:xfrm>
          <a:prstGeom prst="rect">
            <a:avLst/>
          </a:prstGeom>
        </p:spPr>
      </p:pic>
      <p:sp>
        <p:nvSpPr>
          <p:cNvPr id="7" name="TextBox 6"/>
          <p:cNvSpPr txBox="1"/>
          <p:nvPr/>
        </p:nvSpPr>
        <p:spPr>
          <a:xfrm>
            <a:off x="2605453" y="1383774"/>
            <a:ext cx="3033347" cy="1892826"/>
          </a:xfrm>
          <a:prstGeom prst="rect">
            <a:avLst/>
          </a:prstGeom>
          <a:noFill/>
        </p:spPr>
        <p:txBody>
          <a:bodyPr wrap="square" rtlCol="0">
            <a:spAutoFit/>
          </a:bodyPr>
          <a:lstStyle/>
          <a:p>
            <a:pPr algn="ctr"/>
            <a:endParaRPr lang="en-US" b="1" dirty="0"/>
          </a:p>
          <a:p>
            <a:pPr algn="ctr"/>
            <a:endParaRPr lang="en-US" b="1" dirty="0"/>
          </a:p>
          <a:p>
            <a:pPr algn="ctr"/>
            <a:r>
              <a:rPr lang="en-US" sz="1350" dirty="0">
                <a:latin typeface="Proxima Nova"/>
              </a:rPr>
              <a:t>2 Centers </a:t>
            </a:r>
          </a:p>
          <a:p>
            <a:pPr algn="ctr"/>
            <a:r>
              <a:rPr lang="en-US" sz="1350" dirty="0">
                <a:latin typeface="Proxima Nova"/>
              </a:rPr>
              <a:t>       4 City Libraries with CSPBC Staff</a:t>
            </a:r>
          </a:p>
          <a:p>
            <a:pPr algn="ctr"/>
            <a:r>
              <a:rPr lang="en-US" sz="1350" dirty="0">
                <a:latin typeface="Proxima Nova"/>
              </a:rPr>
              <a:t>17 Libraries with trained staff</a:t>
            </a:r>
          </a:p>
          <a:p>
            <a:pPr algn="ctr"/>
            <a:r>
              <a:rPr lang="en-US" sz="1350" dirty="0">
                <a:latin typeface="Proxima Nova"/>
              </a:rPr>
              <a:t>CSPBC recruiters at PBSC</a:t>
            </a:r>
          </a:p>
          <a:p>
            <a:pPr algn="ctr"/>
            <a:r>
              <a:rPr lang="en-US" sz="1350" dirty="0">
                <a:latin typeface="Proxima Nova"/>
              </a:rPr>
              <a:t>More University, Adult Education campuses coming in the Fall ’21</a:t>
            </a:r>
          </a:p>
        </p:txBody>
      </p:sp>
      <p:sp>
        <p:nvSpPr>
          <p:cNvPr id="8" name="5-Point Star 7"/>
          <p:cNvSpPr/>
          <p:nvPr/>
        </p:nvSpPr>
        <p:spPr>
          <a:xfrm>
            <a:off x="3462444" y="1928385"/>
            <a:ext cx="151356" cy="21423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CF4F5525-BE78-CA41-9ED3-F3771B108B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4758" y="2493989"/>
            <a:ext cx="235070" cy="235070"/>
          </a:xfrm>
          <a:prstGeom prst="rect">
            <a:avLst/>
          </a:prstGeom>
        </p:spPr>
      </p:pic>
      <p:pic>
        <p:nvPicPr>
          <p:cNvPr id="10" name="Picture 9">
            <a:extLst>
              <a:ext uri="{FF2B5EF4-FFF2-40B4-BE49-F238E27FC236}">
                <a16:creationId xmlns:a16="http://schemas.microsoft.com/office/drawing/2014/main" id="{04C15407-16D9-CF48-9A15-ACD8E3708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1028" y="2370994"/>
            <a:ext cx="162533" cy="122997"/>
          </a:xfrm>
          <a:prstGeom prst="rect">
            <a:avLst/>
          </a:prstGeom>
        </p:spPr>
      </p:pic>
      <p:pic>
        <p:nvPicPr>
          <p:cNvPr id="11" name="Picture 10">
            <a:extLst>
              <a:ext uri="{FF2B5EF4-FFF2-40B4-BE49-F238E27FC236}">
                <a16:creationId xmlns:a16="http://schemas.microsoft.com/office/drawing/2014/main" id="{356A8166-E233-054B-8349-BE443305FE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0082" y="2095117"/>
            <a:ext cx="235070" cy="235070"/>
          </a:xfrm>
          <a:prstGeom prst="rect">
            <a:avLst/>
          </a:prstGeom>
        </p:spPr>
      </p:pic>
      <p:sp>
        <p:nvSpPr>
          <p:cNvPr id="12" name="5-Point Star 11"/>
          <p:cNvSpPr/>
          <p:nvPr/>
        </p:nvSpPr>
        <p:spPr>
          <a:xfrm>
            <a:off x="9123815" y="3033611"/>
            <a:ext cx="151356" cy="21423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5-Point Star 12"/>
          <p:cNvSpPr/>
          <p:nvPr/>
        </p:nvSpPr>
        <p:spPr>
          <a:xfrm>
            <a:off x="6470244" y="3238393"/>
            <a:ext cx="151356" cy="21423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Isosceles Triangle 14"/>
          <p:cNvSpPr/>
          <p:nvPr/>
        </p:nvSpPr>
        <p:spPr>
          <a:xfrm>
            <a:off x="6232821" y="3140729"/>
            <a:ext cx="174747" cy="157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sosceles Triangle 15"/>
          <p:cNvSpPr/>
          <p:nvPr/>
        </p:nvSpPr>
        <p:spPr>
          <a:xfrm>
            <a:off x="9463453" y="3081156"/>
            <a:ext cx="145664" cy="1104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Isosceles Triangle 18"/>
          <p:cNvSpPr/>
          <p:nvPr/>
        </p:nvSpPr>
        <p:spPr>
          <a:xfrm>
            <a:off x="9199684" y="5464646"/>
            <a:ext cx="174556" cy="1272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Isosceles Triangle 19"/>
          <p:cNvSpPr/>
          <p:nvPr/>
        </p:nvSpPr>
        <p:spPr>
          <a:xfrm>
            <a:off x="8983140" y="5345400"/>
            <a:ext cx="140677" cy="1192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Isosceles Triangle 20"/>
          <p:cNvSpPr/>
          <p:nvPr/>
        </p:nvSpPr>
        <p:spPr>
          <a:xfrm>
            <a:off x="9013642" y="4366644"/>
            <a:ext cx="150050" cy="1282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Isosceles Triangle 21"/>
          <p:cNvSpPr/>
          <p:nvPr/>
        </p:nvSpPr>
        <p:spPr>
          <a:xfrm>
            <a:off x="9303652" y="2290050"/>
            <a:ext cx="141176" cy="157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Isosceles Triangle 24"/>
          <p:cNvSpPr/>
          <p:nvPr/>
        </p:nvSpPr>
        <p:spPr>
          <a:xfrm>
            <a:off x="2644759" y="2805891"/>
            <a:ext cx="198801" cy="2615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rotWithShape="1">
          <a:blip r:embed="rId8"/>
          <a:srcRect r="1227"/>
          <a:stretch/>
        </p:blipFill>
        <p:spPr>
          <a:xfrm>
            <a:off x="2176135" y="0"/>
            <a:ext cx="7729865" cy="789173"/>
          </a:xfrm>
          <a:prstGeom prst="rect">
            <a:avLst/>
          </a:prstGeom>
        </p:spPr>
      </p:pic>
      <p:pic>
        <p:nvPicPr>
          <p:cNvPr id="6" name="Picture 5">
            <a:extLst>
              <a:ext uri="{FF2B5EF4-FFF2-40B4-BE49-F238E27FC236}">
                <a16:creationId xmlns:a16="http://schemas.microsoft.com/office/drawing/2014/main" id="{774E4800-A83A-4A99-F18B-FDD3A1151580}"/>
              </a:ext>
            </a:extLst>
          </p:cNvPr>
          <p:cNvPicPr>
            <a:picLocks noChangeAspect="1"/>
          </p:cNvPicPr>
          <p:nvPr/>
        </p:nvPicPr>
        <p:blipFill>
          <a:blip r:embed="rId9"/>
          <a:stretch>
            <a:fillRect/>
          </a:stretch>
        </p:blipFill>
        <p:spPr>
          <a:xfrm>
            <a:off x="1044224" y="3508670"/>
            <a:ext cx="1939668" cy="2497222"/>
          </a:xfrm>
          <a:prstGeom prst="rect">
            <a:avLst/>
          </a:prstGeom>
        </p:spPr>
      </p:pic>
      <p:graphicFrame>
        <p:nvGraphicFramePr>
          <p:cNvPr id="14" name="Object 13">
            <a:extLst>
              <a:ext uri="{FF2B5EF4-FFF2-40B4-BE49-F238E27FC236}">
                <a16:creationId xmlns:a16="http://schemas.microsoft.com/office/drawing/2014/main" id="{4632953F-F74A-E425-4610-3F2AB3520081}"/>
              </a:ext>
            </a:extLst>
          </p:cNvPr>
          <p:cNvGraphicFramePr>
            <a:graphicFrameLocks noChangeAspect="1"/>
          </p:cNvGraphicFramePr>
          <p:nvPr>
            <p:extLst>
              <p:ext uri="{D42A27DB-BD31-4B8C-83A1-F6EECF244321}">
                <p14:modId xmlns:p14="http://schemas.microsoft.com/office/powerpoint/2010/main" val="3258098410"/>
              </p:ext>
            </p:extLst>
          </p:nvPr>
        </p:nvGraphicFramePr>
        <p:xfrm>
          <a:off x="3148573" y="3461895"/>
          <a:ext cx="1836202" cy="2576441"/>
        </p:xfrm>
        <a:graphic>
          <a:graphicData uri="http://schemas.openxmlformats.org/presentationml/2006/ole">
            <mc:AlternateContent xmlns:mc="http://schemas.openxmlformats.org/markup-compatibility/2006">
              <mc:Choice xmlns:v="urn:schemas-microsoft-com:vml" Requires="v">
                <p:oleObj name="Acrobat Document" r:id="rId10" imgW="5667214" imgH="8019731" progId="Acrobat.Document.DC">
                  <p:embed/>
                </p:oleObj>
              </mc:Choice>
              <mc:Fallback>
                <p:oleObj name="Acrobat Document" r:id="rId10" imgW="5667214" imgH="8019731" progId="Acrobat.Document.DC">
                  <p:embed/>
                  <p:pic>
                    <p:nvPicPr>
                      <p:cNvPr id="14" name="Object 13">
                        <a:extLst>
                          <a:ext uri="{FF2B5EF4-FFF2-40B4-BE49-F238E27FC236}">
                            <a16:creationId xmlns:a16="http://schemas.microsoft.com/office/drawing/2014/main" id="{4632953F-F74A-E425-4610-3F2AB3520081}"/>
                          </a:ext>
                        </a:extLst>
                      </p:cNvPr>
                      <p:cNvPicPr/>
                      <p:nvPr/>
                    </p:nvPicPr>
                    <p:blipFill>
                      <a:blip r:embed="rId11"/>
                      <a:stretch>
                        <a:fillRect/>
                      </a:stretch>
                    </p:blipFill>
                    <p:spPr>
                      <a:xfrm>
                        <a:off x="3148573" y="3461895"/>
                        <a:ext cx="1836202" cy="2576441"/>
                      </a:xfrm>
                      <a:prstGeom prst="rect">
                        <a:avLst/>
                      </a:prstGeom>
                    </p:spPr>
                  </p:pic>
                </p:oleObj>
              </mc:Fallback>
            </mc:AlternateContent>
          </a:graphicData>
        </a:graphic>
      </p:graphicFrame>
      <p:sp>
        <p:nvSpPr>
          <p:cNvPr id="17" name="Title 16">
            <a:extLst>
              <a:ext uri="{FF2B5EF4-FFF2-40B4-BE49-F238E27FC236}">
                <a16:creationId xmlns:a16="http://schemas.microsoft.com/office/drawing/2014/main" id="{27B76C19-E1E1-C5FB-77EA-0D0912CA1E7F}"/>
              </a:ext>
            </a:extLst>
          </p:cNvPr>
          <p:cNvSpPr>
            <a:spLocks noGrp="1"/>
          </p:cNvSpPr>
          <p:nvPr>
            <p:ph type="title" idx="4294967295"/>
          </p:nvPr>
        </p:nvSpPr>
        <p:spPr>
          <a:xfrm>
            <a:off x="609600" y="-1143000"/>
            <a:ext cx="10972800" cy="1143000"/>
          </a:xfrm>
        </p:spPr>
        <p:txBody>
          <a:bodyPr vert="horz" lIns="91440" tIns="45720" rIns="91440" bIns="45720" rtlCol="0" anchor="b">
            <a:normAutofit/>
          </a:bodyPr>
          <a:lstStyle/>
          <a:p>
            <a:r>
              <a:rPr lang="en-US" dirty="0"/>
              <a:t>CSPBC Library Footprint</a:t>
            </a:r>
          </a:p>
        </p:txBody>
      </p:sp>
    </p:spTree>
    <p:extLst>
      <p:ext uri="{BB962C8B-B14F-4D97-AF65-F5344CB8AC3E}">
        <p14:creationId xmlns:p14="http://schemas.microsoft.com/office/powerpoint/2010/main" val="21663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99890B-B1DF-A648-A73D-5F96D57CB2FB}"/>
              </a:ext>
            </a:extLst>
          </p:cNvPr>
          <p:cNvPicPr>
            <a:picLocks noChangeAspect="1"/>
          </p:cNvPicPr>
          <p:nvPr/>
        </p:nvPicPr>
        <p:blipFill>
          <a:blip r:embed="rId2"/>
          <a:stretch>
            <a:fillRect/>
          </a:stretch>
        </p:blipFill>
        <p:spPr>
          <a:xfrm>
            <a:off x="2461012" y="1140700"/>
            <a:ext cx="7792082" cy="4773528"/>
          </a:xfrm>
          <a:prstGeom prst="rect">
            <a:avLst/>
          </a:prstGeom>
        </p:spPr>
      </p:pic>
      <p:sp>
        <p:nvSpPr>
          <p:cNvPr id="6" name="Rectangle 5">
            <a:extLst>
              <a:ext uri="{FF2B5EF4-FFF2-40B4-BE49-F238E27FC236}">
                <a16:creationId xmlns:a16="http://schemas.microsoft.com/office/drawing/2014/main" id="{EBF9D498-7880-7B45-9E73-BCCBC381741A}"/>
              </a:ext>
            </a:extLst>
          </p:cNvPr>
          <p:cNvSpPr/>
          <p:nvPr/>
        </p:nvSpPr>
        <p:spPr>
          <a:xfrm>
            <a:off x="7289571" y="1540193"/>
            <a:ext cx="1626562" cy="1500411"/>
          </a:xfrm>
          <a:prstGeom prst="rect">
            <a:avLst/>
          </a:prstGeom>
        </p:spPr>
        <p:txBody>
          <a:bodyPr wrap="square">
            <a:spAutoFit/>
          </a:bodyPr>
          <a:lstStyle/>
          <a:p>
            <a:r>
              <a:rPr lang="en-US" sz="2100" b="1" dirty="0">
                <a:solidFill>
                  <a:srgbClr val="29B8C5"/>
                </a:solidFill>
                <a:latin typeface="Helvetica" pitchFamily="2" charset="0"/>
              </a:rPr>
              <a:t>134,347</a:t>
            </a:r>
            <a:endParaRPr lang="en-US" sz="2100" dirty="0">
              <a:solidFill>
                <a:srgbClr val="29B8C5"/>
              </a:solidFill>
              <a:latin typeface="Helvetica" pitchFamily="2" charset="0"/>
            </a:endParaRPr>
          </a:p>
          <a:p>
            <a:pPr algn="just"/>
            <a:r>
              <a:rPr lang="en-US" sz="825" b="1" dirty="0">
                <a:solidFill>
                  <a:srgbClr val="211D1E"/>
                </a:solidFill>
                <a:latin typeface="Proxima Nova" panose="02000506030000020004" pitchFamily="2" charset="0"/>
              </a:rPr>
              <a:t>Projected jobs available for</a:t>
            </a:r>
          </a:p>
          <a:p>
            <a:pPr algn="just"/>
            <a:r>
              <a:rPr lang="en-US" sz="825" b="1" dirty="0">
                <a:solidFill>
                  <a:srgbClr val="211D1E"/>
                </a:solidFill>
                <a:latin typeface="Proxima Nova" panose="02000506030000020004" pitchFamily="2" charset="0"/>
              </a:rPr>
              <a:t>healthcare through 2025 </a:t>
            </a:r>
          </a:p>
          <a:p>
            <a:r>
              <a:rPr lang="en-US" sz="2100" b="1" dirty="0">
                <a:solidFill>
                  <a:srgbClr val="29B8C5"/>
                </a:solidFill>
                <a:latin typeface="Helvetica" pitchFamily="2" charset="0"/>
              </a:rPr>
              <a:t>8% </a:t>
            </a:r>
            <a:endParaRPr lang="en-US" sz="2100" dirty="0">
              <a:solidFill>
                <a:srgbClr val="29B8C5"/>
              </a:solidFill>
              <a:latin typeface="Helvetica" pitchFamily="2" charset="0"/>
            </a:endParaRPr>
          </a:p>
          <a:p>
            <a:r>
              <a:rPr lang="en-US" sz="825" b="1" dirty="0">
                <a:solidFill>
                  <a:srgbClr val="211D1E"/>
                </a:solidFill>
                <a:latin typeface="Proxima Nova" panose="02000506030000020004" pitchFamily="2" charset="0"/>
              </a:rPr>
              <a:t>Projected jobs growth through 2025</a:t>
            </a:r>
            <a:endParaRPr lang="en-US" sz="825" dirty="0">
              <a:solidFill>
                <a:srgbClr val="211D1E"/>
              </a:solidFill>
              <a:latin typeface="Proxima Nova" panose="02000506030000020004" pitchFamily="2" charset="0"/>
            </a:endParaRPr>
          </a:p>
          <a:p>
            <a:pPr algn="just"/>
            <a:endParaRPr lang="en-US" sz="825" dirty="0">
              <a:solidFill>
                <a:srgbClr val="211D1E"/>
              </a:solidFill>
              <a:latin typeface="Proxima Nova" panose="02000506030000020004" pitchFamily="2" charset="0"/>
            </a:endParaRPr>
          </a:p>
        </p:txBody>
      </p:sp>
      <p:sp>
        <p:nvSpPr>
          <p:cNvPr id="7" name="5-Point Star 6">
            <a:extLst>
              <a:ext uri="{FF2B5EF4-FFF2-40B4-BE49-F238E27FC236}">
                <a16:creationId xmlns:a16="http://schemas.microsoft.com/office/drawing/2014/main" id="{AB8764F3-8FD3-B943-BDDB-EE8FB408AE6B}"/>
              </a:ext>
            </a:extLst>
          </p:cNvPr>
          <p:cNvSpPr/>
          <p:nvPr/>
        </p:nvSpPr>
        <p:spPr>
          <a:xfrm>
            <a:off x="9808231" y="2394245"/>
            <a:ext cx="315474" cy="297985"/>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58F4BBA-F025-75D6-2CB0-96AD737DBAD6}"/>
              </a:ext>
            </a:extLst>
          </p:cNvPr>
          <p:cNvSpPr>
            <a:spLocks noGrp="1"/>
          </p:cNvSpPr>
          <p:nvPr>
            <p:ph type="ctrTitle"/>
          </p:nvPr>
        </p:nvSpPr>
        <p:spPr>
          <a:xfrm>
            <a:off x="914400" y="-1470025"/>
            <a:ext cx="10363200" cy="1470025"/>
          </a:xfrm>
        </p:spPr>
        <p:txBody>
          <a:bodyPr vert="horz" lIns="91440" tIns="45720" rIns="91440" bIns="45720" rtlCol="0" anchor="b">
            <a:normAutofit/>
          </a:bodyPr>
          <a:lstStyle/>
          <a:p>
            <a:r>
              <a:rPr lang="en-US" dirty="0"/>
              <a:t>Healthcare Career Paths</a:t>
            </a:r>
          </a:p>
        </p:txBody>
      </p:sp>
    </p:spTree>
    <p:extLst>
      <p:ext uri="{BB962C8B-B14F-4D97-AF65-F5344CB8AC3E}">
        <p14:creationId xmlns:p14="http://schemas.microsoft.com/office/powerpoint/2010/main" val="52710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102735" y="970757"/>
            <a:ext cx="9078887" cy="1751116"/>
          </a:xfrm>
          <a:prstGeom prst="rightArrow">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 name="Freeform 4"/>
          <p:cNvSpPr/>
          <p:nvPr/>
        </p:nvSpPr>
        <p:spPr>
          <a:xfrm>
            <a:off x="9048394" y="2712135"/>
            <a:ext cx="1118476" cy="3281201"/>
          </a:xfrm>
          <a:custGeom>
            <a:avLst/>
            <a:gdLst>
              <a:gd name="connsiteX0" fmla="*/ 0 w 637501"/>
              <a:gd name="connsiteY0" fmla="*/ 0 h 4845904"/>
              <a:gd name="connsiteX1" fmla="*/ 637501 w 637501"/>
              <a:gd name="connsiteY1" fmla="*/ 0 h 4845904"/>
              <a:gd name="connsiteX2" fmla="*/ 637501 w 637501"/>
              <a:gd name="connsiteY2" fmla="*/ 4845904 h 4845904"/>
              <a:gd name="connsiteX3" fmla="*/ 0 w 637501"/>
              <a:gd name="connsiteY3" fmla="*/ 4845904 h 4845904"/>
              <a:gd name="connsiteX4" fmla="*/ 0 w 637501"/>
              <a:gd name="connsiteY4" fmla="*/ 0 h 484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01" h="4845904">
                <a:moveTo>
                  <a:pt x="0" y="0"/>
                </a:moveTo>
                <a:lnTo>
                  <a:pt x="637501" y="0"/>
                </a:lnTo>
                <a:lnTo>
                  <a:pt x="637501" y="4845904"/>
                </a:lnTo>
                <a:lnTo>
                  <a:pt x="0" y="4845904"/>
                </a:lnTo>
                <a:lnTo>
                  <a:pt x="0" y="0"/>
                </a:lnTo>
                <a:close/>
              </a:path>
            </a:pathLst>
          </a:custGeom>
          <a:solidFill>
            <a:schemeClr val="bg1"/>
          </a:solidFill>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FontTx/>
              <a:buChar char="••"/>
            </a:pPr>
            <a:r>
              <a:rPr lang="en-US" sz="825" dirty="0"/>
              <a:t>Certificate - Case Mgmt.</a:t>
            </a:r>
          </a:p>
          <a:p>
            <a:pPr marL="42863" lvl="1" indent="-42863" defTabSz="366713">
              <a:lnSpc>
                <a:spcPct val="90000"/>
              </a:lnSpc>
              <a:spcBef>
                <a:spcPct val="0"/>
              </a:spcBef>
              <a:spcAft>
                <a:spcPct val="15000"/>
              </a:spcAft>
              <a:buFontTx/>
              <a:buChar char="••"/>
            </a:pPr>
            <a:r>
              <a:rPr lang="en-US" sz="825" dirty="0"/>
              <a:t>Certificate - Pharm Tech</a:t>
            </a:r>
          </a:p>
          <a:p>
            <a:pPr marL="42863" lvl="1" indent="-42863" defTabSz="366713">
              <a:lnSpc>
                <a:spcPct val="90000"/>
              </a:lnSpc>
              <a:spcBef>
                <a:spcPct val="0"/>
              </a:spcBef>
              <a:spcAft>
                <a:spcPct val="15000"/>
              </a:spcAft>
              <a:buFontTx/>
              <a:buChar char="••"/>
            </a:pPr>
            <a:r>
              <a:rPr lang="en-US" sz="825" dirty="0"/>
              <a:t>Graduate Certificate - Healthcare Leadership</a:t>
            </a:r>
          </a:p>
          <a:p>
            <a:pPr marL="42863" lvl="1" indent="-42863" defTabSz="366713">
              <a:lnSpc>
                <a:spcPct val="90000"/>
              </a:lnSpc>
              <a:spcBef>
                <a:spcPct val="0"/>
              </a:spcBef>
              <a:spcAft>
                <a:spcPct val="15000"/>
              </a:spcAft>
              <a:buFontTx/>
              <a:buChar char="••"/>
            </a:pPr>
            <a:r>
              <a:rPr lang="en-US" sz="825" dirty="0"/>
              <a:t>Graduate Certificate - Gerontology</a:t>
            </a:r>
          </a:p>
          <a:p>
            <a:pPr marL="42863" lvl="1" indent="-42863" defTabSz="366713">
              <a:lnSpc>
                <a:spcPct val="90000"/>
              </a:lnSpc>
              <a:spcBef>
                <a:spcPct val="0"/>
              </a:spcBef>
              <a:spcAft>
                <a:spcPct val="15000"/>
              </a:spcAft>
              <a:buChar char="••"/>
            </a:pPr>
            <a:r>
              <a:rPr lang="en-US" sz="825" dirty="0"/>
              <a:t>BS - Health Services Admin</a:t>
            </a:r>
          </a:p>
          <a:p>
            <a:pPr marL="42863" lvl="1" indent="-42863" defTabSz="366713">
              <a:lnSpc>
                <a:spcPct val="90000"/>
              </a:lnSpc>
              <a:spcBef>
                <a:spcPct val="0"/>
              </a:spcBef>
              <a:spcAft>
                <a:spcPct val="15000"/>
              </a:spcAft>
              <a:buChar char="••"/>
            </a:pPr>
            <a:r>
              <a:rPr lang="en-US" sz="825" dirty="0"/>
              <a:t>BS - Clinical Social Work</a:t>
            </a:r>
          </a:p>
          <a:p>
            <a:pPr marL="42863" lvl="1" indent="-42863" defTabSz="366713">
              <a:lnSpc>
                <a:spcPct val="90000"/>
              </a:lnSpc>
              <a:spcBef>
                <a:spcPct val="0"/>
              </a:spcBef>
              <a:spcAft>
                <a:spcPct val="15000"/>
              </a:spcAft>
              <a:buChar char="••"/>
            </a:pPr>
            <a:r>
              <a:rPr lang="en-US" sz="825" dirty="0"/>
              <a:t>BS - Pre-Dental, Medical, Optometry, Pharmacy, Physical Therapy, Physician Assist, Podiatry</a:t>
            </a:r>
          </a:p>
          <a:p>
            <a:pPr marL="42863" lvl="1" indent="-42863" defTabSz="366713">
              <a:lnSpc>
                <a:spcPct val="90000"/>
              </a:lnSpc>
              <a:spcBef>
                <a:spcPct val="0"/>
              </a:spcBef>
              <a:spcAft>
                <a:spcPct val="15000"/>
              </a:spcAft>
              <a:buChar char="••"/>
            </a:pPr>
            <a:r>
              <a:rPr lang="en-US" sz="825" dirty="0"/>
              <a:t>MS - Mental Health Counseling</a:t>
            </a:r>
          </a:p>
          <a:p>
            <a:pPr marL="42863" lvl="1" indent="-42863" defTabSz="366713">
              <a:lnSpc>
                <a:spcPct val="90000"/>
              </a:lnSpc>
              <a:spcBef>
                <a:spcPct val="0"/>
              </a:spcBef>
              <a:spcAft>
                <a:spcPct val="15000"/>
              </a:spcAft>
              <a:buChar char="••"/>
            </a:pPr>
            <a:r>
              <a:rPr lang="en-US" sz="825" dirty="0"/>
              <a:t>MBA - Health Services Administration</a:t>
            </a:r>
          </a:p>
          <a:p>
            <a:pPr marL="42863" lvl="1" indent="-42863" defTabSz="366713">
              <a:lnSpc>
                <a:spcPct val="90000"/>
              </a:lnSpc>
              <a:spcBef>
                <a:spcPct val="0"/>
              </a:spcBef>
              <a:spcAft>
                <a:spcPct val="15000"/>
              </a:spcAft>
              <a:buChar char="••"/>
            </a:pPr>
            <a:r>
              <a:rPr lang="en-US" sz="825" dirty="0"/>
              <a:t>Doctor - Occupational Therapy</a:t>
            </a:r>
          </a:p>
          <a:p>
            <a:pPr marL="42863" lvl="1" indent="-42863" defTabSz="366713">
              <a:lnSpc>
                <a:spcPct val="90000"/>
              </a:lnSpc>
              <a:spcBef>
                <a:spcPct val="0"/>
              </a:spcBef>
              <a:spcAft>
                <a:spcPct val="15000"/>
              </a:spcAft>
              <a:buChar char="••"/>
            </a:pPr>
            <a:r>
              <a:rPr lang="en-US" sz="825" dirty="0"/>
              <a:t>Doctor - Podiatric Medicine</a:t>
            </a:r>
          </a:p>
          <a:p>
            <a:pPr marL="42863" lvl="1" indent="-42863" defTabSz="366713">
              <a:lnSpc>
                <a:spcPct val="90000"/>
              </a:lnSpc>
              <a:spcBef>
                <a:spcPct val="0"/>
              </a:spcBef>
              <a:spcAft>
                <a:spcPct val="15000"/>
              </a:spcAft>
              <a:buChar char="••"/>
            </a:pPr>
            <a:r>
              <a:rPr lang="en-US" sz="825" dirty="0"/>
              <a:t>PhD - Nursing</a:t>
            </a:r>
          </a:p>
        </p:txBody>
      </p:sp>
      <p:sp>
        <p:nvSpPr>
          <p:cNvPr id="6" name="Freeform 5"/>
          <p:cNvSpPr/>
          <p:nvPr/>
        </p:nvSpPr>
        <p:spPr>
          <a:xfrm>
            <a:off x="9282014" y="1467379"/>
            <a:ext cx="568713" cy="739676"/>
          </a:xfrm>
          <a:custGeom>
            <a:avLst/>
            <a:gdLst>
              <a:gd name="connsiteX0" fmla="*/ 0 w 646892"/>
              <a:gd name="connsiteY0" fmla="*/ 0 h 1027467"/>
              <a:gd name="connsiteX1" fmla="*/ 646892 w 646892"/>
              <a:gd name="connsiteY1" fmla="*/ 0 h 1027467"/>
              <a:gd name="connsiteX2" fmla="*/ 646892 w 646892"/>
              <a:gd name="connsiteY2" fmla="*/ 1027467 h 1027467"/>
              <a:gd name="connsiteX3" fmla="*/ 0 w 646892"/>
              <a:gd name="connsiteY3" fmla="*/ 1027467 h 1027467"/>
              <a:gd name="connsiteX4" fmla="*/ 0 w 646892"/>
              <a:gd name="connsiteY4" fmla="*/ 0 h 102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892" h="1027467">
                <a:moveTo>
                  <a:pt x="0" y="0"/>
                </a:moveTo>
                <a:lnTo>
                  <a:pt x="646892" y="0"/>
                </a:lnTo>
                <a:lnTo>
                  <a:pt x="646892" y="1027467"/>
                </a:lnTo>
                <a:lnTo>
                  <a:pt x="0" y="10274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dirty="0">
                <a:solidFill>
                  <a:schemeClr val="bg1"/>
                </a:solidFill>
              </a:rPr>
              <a:t>Barry University</a:t>
            </a:r>
          </a:p>
        </p:txBody>
      </p:sp>
      <p:sp>
        <p:nvSpPr>
          <p:cNvPr id="7" name="Freeform 6"/>
          <p:cNvSpPr/>
          <p:nvPr/>
        </p:nvSpPr>
        <p:spPr>
          <a:xfrm>
            <a:off x="8177858" y="2712135"/>
            <a:ext cx="852568" cy="3271463"/>
          </a:xfrm>
          <a:custGeom>
            <a:avLst/>
            <a:gdLst>
              <a:gd name="connsiteX0" fmla="*/ 0 w 562021"/>
              <a:gd name="connsiteY0" fmla="*/ 0 h 4208284"/>
              <a:gd name="connsiteX1" fmla="*/ 562021 w 562021"/>
              <a:gd name="connsiteY1" fmla="*/ 0 h 4208284"/>
              <a:gd name="connsiteX2" fmla="*/ 562021 w 562021"/>
              <a:gd name="connsiteY2" fmla="*/ 4208284 h 4208284"/>
              <a:gd name="connsiteX3" fmla="*/ 0 w 562021"/>
              <a:gd name="connsiteY3" fmla="*/ 4208284 h 4208284"/>
              <a:gd name="connsiteX4" fmla="*/ 0 w 562021"/>
              <a:gd name="connsiteY4" fmla="*/ 0 h 4208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21" h="4208284">
                <a:moveTo>
                  <a:pt x="0" y="0"/>
                </a:moveTo>
                <a:lnTo>
                  <a:pt x="562021" y="0"/>
                </a:lnTo>
                <a:lnTo>
                  <a:pt x="562021" y="4208284"/>
                </a:lnTo>
                <a:lnTo>
                  <a:pt x="0" y="4208284"/>
                </a:lnTo>
                <a:lnTo>
                  <a:pt x="0" y="0"/>
                </a:lnTo>
                <a:close/>
              </a:path>
            </a:pathLst>
          </a:custGeom>
          <a:solidFill>
            <a:schemeClr val="bg1">
              <a:lumMod val="85000"/>
            </a:schemeClr>
          </a:solidFill>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Char char="••"/>
            </a:pPr>
            <a:r>
              <a:rPr lang="en-US" sz="825"/>
              <a:t>AS - Allied Health Science</a:t>
            </a:r>
          </a:p>
          <a:p>
            <a:pPr marL="42863" lvl="1" indent="-42863" defTabSz="366713">
              <a:lnSpc>
                <a:spcPct val="90000"/>
              </a:lnSpc>
              <a:spcBef>
                <a:spcPct val="0"/>
              </a:spcBef>
              <a:spcAft>
                <a:spcPct val="15000"/>
              </a:spcAft>
              <a:buChar char="••"/>
            </a:pPr>
            <a:r>
              <a:rPr lang="en-US" sz="825"/>
              <a:t>AS - Medical Assisting </a:t>
            </a:r>
          </a:p>
          <a:p>
            <a:pPr marL="42863" lvl="1" indent="-42863" defTabSz="366713">
              <a:lnSpc>
                <a:spcPct val="90000"/>
              </a:lnSpc>
              <a:spcBef>
                <a:spcPct val="0"/>
              </a:spcBef>
              <a:spcAft>
                <a:spcPct val="15000"/>
              </a:spcAft>
              <a:buChar char="••"/>
            </a:pPr>
            <a:r>
              <a:rPr lang="en-US" sz="825"/>
              <a:t>AS - Occupational Therapy Assistant </a:t>
            </a:r>
          </a:p>
          <a:p>
            <a:pPr marL="42863" lvl="1" indent="-42863" defTabSz="366713">
              <a:lnSpc>
                <a:spcPct val="90000"/>
              </a:lnSpc>
              <a:spcBef>
                <a:spcPct val="0"/>
              </a:spcBef>
              <a:spcAft>
                <a:spcPct val="15000"/>
              </a:spcAft>
              <a:buChar char="••"/>
            </a:pPr>
            <a:r>
              <a:rPr lang="en-US" sz="825"/>
              <a:t>AS - Physical Therapy Assistant</a:t>
            </a:r>
          </a:p>
          <a:p>
            <a:pPr marL="42863" lvl="1" indent="-42863" defTabSz="366713">
              <a:lnSpc>
                <a:spcPct val="90000"/>
              </a:lnSpc>
              <a:spcBef>
                <a:spcPct val="0"/>
              </a:spcBef>
              <a:spcAft>
                <a:spcPct val="15000"/>
              </a:spcAft>
              <a:buChar char="••"/>
            </a:pPr>
            <a:r>
              <a:rPr lang="en-US" sz="825"/>
              <a:t>BA - Psychology</a:t>
            </a:r>
          </a:p>
          <a:p>
            <a:pPr marL="42863" lvl="1" indent="-42863" defTabSz="366713">
              <a:lnSpc>
                <a:spcPct val="90000"/>
              </a:lnSpc>
              <a:spcBef>
                <a:spcPct val="0"/>
              </a:spcBef>
              <a:spcAft>
                <a:spcPct val="15000"/>
              </a:spcAft>
              <a:buChar char="••"/>
            </a:pPr>
            <a:r>
              <a:rPr lang="en-US" sz="825"/>
              <a:t>BSN - RN to BSN</a:t>
            </a:r>
          </a:p>
          <a:p>
            <a:pPr marL="42863" lvl="1" indent="-42863" defTabSz="366713">
              <a:lnSpc>
                <a:spcPct val="90000"/>
              </a:lnSpc>
              <a:spcBef>
                <a:spcPct val="0"/>
              </a:spcBef>
              <a:spcAft>
                <a:spcPct val="15000"/>
              </a:spcAft>
              <a:buChar char="••"/>
            </a:pPr>
            <a:r>
              <a:rPr lang="en-US" sz="825"/>
              <a:t>BS - Healthcare Management </a:t>
            </a:r>
          </a:p>
          <a:p>
            <a:pPr marL="42863" lvl="1" indent="-42863" defTabSz="366713">
              <a:lnSpc>
                <a:spcPct val="90000"/>
              </a:lnSpc>
              <a:spcBef>
                <a:spcPct val="0"/>
              </a:spcBef>
              <a:spcAft>
                <a:spcPct val="15000"/>
              </a:spcAft>
              <a:buChar char="••"/>
            </a:pPr>
            <a:r>
              <a:rPr lang="en-US" sz="825"/>
              <a:t>MS - Mental Health Counseling</a:t>
            </a:r>
          </a:p>
          <a:p>
            <a:pPr marL="42863" lvl="1" indent="-42863" defTabSz="366713">
              <a:lnSpc>
                <a:spcPct val="90000"/>
              </a:lnSpc>
              <a:spcBef>
                <a:spcPct val="0"/>
              </a:spcBef>
              <a:spcAft>
                <a:spcPct val="15000"/>
              </a:spcAft>
              <a:buChar char="••"/>
            </a:pPr>
            <a:r>
              <a:rPr lang="en-US" sz="825"/>
              <a:t>MS - Anesthesia Science</a:t>
            </a:r>
          </a:p>
          <a:p>
            <a:pPr marL="42863" lvl="1" indent="-42863" defTabSz="366713">
              <a:lnSpc>
                <a:spcPct val="90000"/>
              </a:lnSpc>
              <a:spcBef>
                <a:spcPct val="0"/>
              </a:spcBef>
              <a:spcAft>
                <a:spcPct val="15000"/>
              </a:spcAft>
              <a:buChar char="••"/>
            </a:pPr>
            <a:r>
              <a:rPr lang="en-US" sz="825"/>
              <a:t>MS -Healthcare Administration</a:t>
            </a:r>
          </a:p>
          <a:p>
            <a:pPr marL="42863" lvl="1" indent="-42863" defTabSz="366713">
              <a:lnSpc>
                <a:spcPct val="90000"/>
              </a:lnSpc>
              <a:spcBef>
                <a:spcPct val="0"/>
              </a:spcBef>
              <a:spcAft>
                <a:spcPct val="15000"/>
              </a:spcAft>
              <a:buChar char="••"/>
            </a:pPr>
            <a:r>
              <a:rPr lang="en-US" sz="825"/>
              <a:t>MS - Physician Assistant</a:t>
            </a:r>
          </a:p>
        </p:txBody>
      </p:sp>
      <p:sp>
        <p:nvSpPr>
          <p:cNvPr id="8" name="Freeform 7"/>
          <p:cNvSpPr/>
          <p:nvPr/>
        </p:nvSpPr>
        <p:spPr>
          <a:xfrm>
            <a:off x="8352137" y="1449300"/>
            <a:ext cx="598983" cy="739676"/>
          </a:xfrm>
          <a:custGeom>
            <a:avLst/>
            <a:gdLst>
              <a:gd name="connsiteX0" fmla="*/ 0 w 636216"/>
              <a:gd name="connsiteY0" fmla="*/ 0 h 1027467"/>
              <a:gd name="connsiteX1" fmla="*/ 636216 w 636216"/>
              <a:gd name="connsiteY1" fmla="*/ 0 h 1027467"/>
              <a:gd name="connsiteX2" fmla="*/ 636216 w 636216"/>
              <a:gd name="connsiteY2" fmla="*/ 1027467 h 1027467"/>
              <a:gd name="connsiteX3" fmla="*/ 0 w 636216"/>
              <a:gd name="connsiteY3" fmla="*/ 1027467 h 1027467"/>
              <a:gd name="connsiteX4" fmla="*/ 0 w 636216"/>
              <a:gd name="connsiteY4" fmla="*/ 0 h 102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16" h="1027467">
                <a:moveTo>
                  <a:pt x="0" y="0"/>
                </a:moveTo>
                <a:lnTo>
                  <a:pt x="636216" y="0"/>
                </a:lnTo>
                <a:lnTo>
                  <a:pt x="636216" y="1027467"/>
                </a:lnTo>
                <a:lnTo>
                  <a:pt x="0" y="10274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a:solidFill>
                  <a:schemeClr val="bg1"/>
                </a:solidFill>
              </a:rPr>
              <a:t>South University</a:t>
            </a:r>
          </a:p>
        </p:txBody>
      </p:sp>
      <p:sp>
        <p:nvSpPr>
          <p:cNvPr id="11" name="Freeform 10"/>
          <p:cNvSpPr/>
          <p:nvPr/>
        </p:nvSpPr>
        <p:spPr>
          <a:xfrm>
            <a:off x="7481297" y="2713864"/>
            <a:ext cx="685082" cy="3292262"/>
          </a:xfrm>
          <a:custGeom>
            <a:avLst/>
            <a:gdLst>
              <a:gd name="connsiteX0" fmla="*/ 0 w 401979"/>
              <a:gd name="connsiteY0" fmla="*/ 0 h 2502208"/>
              <a:gd name="connsiteX1" fmla="*/ 401979 w 401979"/>
              <a:gd name="connsiteY1" fmla="*/ 0 h 2502208"/>
              <a:gd name="connsiteX2" fmla="*/ 401979 w 401979"/>
              <a:gd name="connsiteY2" fmla="*/ 2502208 h 2502208"/>
              <a:gd name="connsiteX3" fmla="*/ 0 w 401979"/>
              <a:gd name="connsiteY3" fmla="*/ 2502208 h 2502208"/>
              <a:gd name="connsiteX4" fmla="*/ 0 w 401979"/>
              <a:gd name="connsiteY4" fmla="*/ 0 h 25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79" h="2502208">
                <a:moveTo>
                  <a:pt x="0" y="0"/>
                </a:moveTo>
                <a:lnTo>
                  <a:pt x="401979" y="0"/>
                </a:lnTo>
                <a:lnTo>
                  <a:pt x="401979" y="2502208"/>
                </a:lnTo>
                <a:lnTo>
                  <a:pt x="0" y="2502208"/>
                </a:lnTo>
                <a:lnTo>
                  <a:pt x="0" y="0"/>
                </a:lnTo>
                <a:close/>
              </a:path>
            </a:pathLst>
          </a:custGeom>
          <a:solidFill>
            <a:schemeClr val="bg1"/>
          </a:solidFill>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Char char="••"/>
            </a:pPr>
            <a:r>
              <a:rPr lang="en-US" sz="825"/>
              <a:t>BS - Pharmacy</a:t>
            </a:r>
          </a:p>
          <a:p>
            <a:pPr marL="42863" lvl="1" indent="-42863" defTabSz="366713">
              <a:lnSpc>
                <a:spcPct val="90000"/>
              </a:lnSpc>
              <a:spcBef>
                <a:spcPct val="0"/>
              </a:spcBef>
              <a:spcAft>
                <a:spcPct val="15000"/>
              </a:spcAft>
              <a:buChar char="••"/>
            </a:pPr>
            <a:r>
              <a:rPr lang="en-US" sz="825"/>
              <a:t>BS - Nursing (RN to BS)</a:t>
            </a:r>
          </a:p>
        </p:txBody>
      </p:sp>
      <p:sp>
        <p:nvSpPr>
          <p:cNvPr id="12" name="Freeform 11"/>
          <p:cNvSpPr/>
          <p:nvPr/>
        </p:nvSpPr>
        <p:spPr>
          <a:xfrm>
            <a:off x="7414039" y="1503655"/>
            <a:ext cx="772631" cy="628098"/>
          </a:xfrm>
          <a:custGeom>
            <a:avLst/>
            <a:gdLst>
              <a:gd name="connsiteX0" fmla="*/ 0 w 836544"/>
              <a:gd name="connsiteY0" fmla="*/ 0 h 1267484"/>
              <a:gd name="connsiteX1" fmla="*/ 836544 w 836544"/>
              <a:gd name="connsiteY1" fmla="*/ 0 h 1267484"/>
              <a:gd name="connsiteX2" fmla="*/ 836544 w 836544"/>
              <a:gd name="connsiteY2" fmla="*/ 1267484 h 1267484"/>
              <a:gd name="connsiteX3" fmla="*/ 0 w 836544"/>
              <a:gd name="connsiteY3" fmla="*/ 1267484 h 1267484"/>
              <a:gd name="connsiteX4" fmla="*/ 0 w 836544"/>
              <a:gd name="connsiteY4" fmla="*/ 0 h 126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544" h="1267484">
                <a:moveTo>
                  <a:pt x="0" y="0"/>
                </a:moveTo>
                <a:lnTo>
                  <a:pt x="836544" y="0"/>
                </a:lnTo>
                <a:lnTo>
                  <a:pt x="836544" y="1267484"/>
                </a:lnTo>
                <a:lnTo>
                  <a:pt x="0" y="126748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dirty="0">
                <a:solidFill>
                  <a:schemeClr val="bg1"/>
                </a:solidFill>
              </a:rPr>
              <a:t>Southeastern University</a:t>
            </a:r>
          </a:p>
        </p:txBody>
      </p:sp>
      <p:sp>
        <p:nvSpPr>
          <p:cNvPr id="13" name="Freeform 12"/>
          <p:cNvSpPr/>
          <p:nvPr/>
        </p:nvSpPr>
        <p:spPr>
          <a:xfrm>
            <a:off x="6698670" y="2712135"/>
            <a:ext cx="771149" cy="3292263"/>
          </a:xfrm>
          <a:custGeom>
            <a:avLst/>
            <a:gdLst>
              <a:gd name="connsiteX0" fmla="*/ 0 w 445934"/>
              <a:gd name="connsiteY0" fmla="*/ 0 h 2043344"/>
              <a:gd name="connsiteX1" fmla="*/ 445934 w 445934"/>
              <a:gd name="connsiteY1" fmla="*/ 0 h 2043344"/>
              <a:gd name="connsiteX2" fmla="*/ 445934 w 445934"/>
              <a:gd name="connsiteY2" fmla="*/ 2043344 h 2043344"/>
              <a:gd name="connsiteX3" fmla="*/ 0 w 445934"/>
              <a:gd name="connsiteY3" fmla="*/ 2043344 h 2043344"/>
              <a:gd name="connsiteX4" fmla="*/ 0 w 445934"/>
              <a:gd name="connsiteY4" fmla="*/ 0 h 204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34" h="2043344">
                <a:moveTo>
                  <a:pt x="0" y="0"/>
                </a:moveTo>
                <a:lnTo>
                  <a:pt x="445934" y="0"/>
                </a:lnTo>
                <a:lnTo>
                  <a:pt x="445934" y="2043344"/>
                </a:lnTo>
                <a:lnTo>
                  <a:pt x="0" y="2043344"/>
                </a:lnTo>
                <a:lnTo>
                  <a:pt x="0" y="0"/>
                </a:lnTo>
                <a:close/>
              </a:path>
            </a:pathLst>
          </a:custGeom>
          <a:solidFill>
            <a:schemeClr val="bg1">
              <a:lumMod val="85000"/>
            </a:schemeClr>
          </a:solidFill>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Char char="••"/>
            </a:pPr>
            <a:r>
              <a:rPr lang="en-US" sz="825"/>
              <a:t>BS - Health Informatics</a:t>
            </a:r>
          </a:p>
          <a:p>
            <a:pPr marL="42863" lvl="1" indent="-42863" defTabSz="366713">
              <a:lnSpc>
                <a:spcPct val="90000"/>
              </a:lnSpc>
              <a:spcBef>
                <a:spcPct val="0"/>
              </a:spcBef>
              <a:spcAft>
                <a:spcPct val="15000"/>
              </a:spcAft>
              <a:buChar char="••"/>
            </a:pPr>
            <a:r>
              <a:rPr lang="en-US" sz="825"/>
              <a:t>BS - Health Science</a:t>
            </a:r>
          </a:p>
          <a:p>
            <a:pPr marL="42863" lvl="1" indent="-42863" defTabSz="366713">
              <a:lnSpc>
                <a:spcPct val="90000"/>
              </a:lnSpc>
              <a:spcBef>
                <a:spcPct val="0"/>
              </a:spcBef>
              <a:spcAft>
                <a:spcPct val="15000"/>
              </a:spcAft>
              <a:buChar char="••"/>
            </a:pPr>
            <a:r>
              <a:rPr lang="en-US" sz="825"/>
              <a:t>BS - Human Services Admin</a:t>
            </a:r>
          </a:p>
          <a:p>
            <a:pPr marL="42863" lvl="1" indent="-42863" defTabSz="366713">
              <a:lnSpc>
                <a:spcPct val="90000"/>
              </a:lnSpc>
              <a:spcBef>
                <a:spcPct val="0"/>
              </a:spcBef>
              <a:spcAft>
                <a:spcPct val="15000"/>
              </a:spcAft>
              <a:buChar char="••"/>
            </a:pPr>
            <a:r>
              <a:rPr lang="en-US" sz="825"/>
              <a:t>MS - Counseling</a:t>
            </a:r>
          </a:p>
          <a:p>
            <a:pPr marL="42863" lvl="1" indent="-42863" defTabSz="366713">
              <a:lnSpc>
                <a:spcPct val="90000"/>
              </a:lnSpc>
              <a:spcBef>
                <a:spcPct val="0"/>
              </a:spcBef>
              <a:spcAft>
                <a:spcPct val="15000"/>
              </a:spcAft>
              <a:buChar char="••"/>
            </a:pPr>
            <a:r>
              <a:rPr lang="en-US" sz="825"/>
              <a:t>MS - Psychology</a:t>
            </a:r>
          </a:p>
          <a:p>
            <a:pPr marL="42863" lvl="1" indent="-42863" defTabSz="366713">
              <a:lnSpc>
                <a:spcPct val="90000"/>
              </a:lnSpc>
              <a:spcBef>
                <a:spcPct val="0"/>
              </a:spcBef>
              <a:spcAft>
                <a:spcPct val="15000"/>
              </a:spcAft>
              <a:buChar char="••"/>
            </a:pPr>
            <a:r>
              <a:rPr lang="en-US" sz="825"/>
              <a:t>MS - Health Informatics</a:t>
            </a:r>
          </a:p>
          <a:p>
            <a:pPr marL="42863" lvl="1" indent="-42863" defTabSz="366713">
              <a:lnSpc>
                <a:spcPct val="90000"/>
              </a:lnSpc>
              <a:spcBef>
                <a:spcPct val="0"/>
              </a:spcBef>
              <a:spcAft>
                <a:spcPct val="15000"/>
              </a:spcAft>
              <a:buChar char="••"/>
            </a:pPr>
            <a:r>
              <a:rPr lang="en-US" sz="825"/>
              <a:t>MS - Health Law</a:t>
            </a:r>
          </a:p>
          <a:p>
            <a:pPr marL="42863" lvl="1" indent="-42863" defTabSz="366713">
              <a:lnSpc>
                <a:spcPct val="90000"/>
              </a:lnSpc>
              <a:spcBef>
                <a:spcPct val="0"/>
              </a:spcBef>
              <a:spcAft>
                <a:spcPct val="15000"/>
              </a:spcAft>
              <a:buChar char="••"/>
            </a:pPr>
            <a:r>
              <a:rPr lang="en-US" sz="825"/>
              <a:t>MS - Health Sciences, </a:t>
            </a:r>
          </a:p>
          <a:p>
            <a:pPr marL="42863" lvl="1" indent="-42863" defTabSz="366713">
              <a:lnSpc>
                <a:spcPct val="90000"/>
              </a:lnSpc>
              <a:spcBef>
                <a:spcPct val="0"/>
              </a:spcBef>
              <a:spcAft>
                <a:spcPct val="15000"/>
              </a:spcAft>
              <a:buChar char="••"/>
            </a:pPr>
            <a:r>
              <a:rPr lang="en-US" sz="825"/>
              <a:t>MS - Nursing</a:t>
            </a:r>
          </a:p>
          <a:p>
            <a:pPr marL="42863" lvl="1" indent="-42863" defTabSz="366713">
              <a:lnSpc>
                <a:spcPct val="90000"/>
              </a:lnSpc>
              <a:spcBef>
                <a:spcPct val="0"/>
              </a:spcBef>
              <a:spcAft>
                <a:spcPct val="15000"/>
              </a:spcAft>
              <a:buChar char="••"/>
            </a:pPr>
            <a:r>
              <a:rPr lang="en-US" sz="825"/>
              <a:t>MSN - Public Health (MPH) </a:t>
            </a:r>
          </a:p>
        </p:txBody>
      </p:sp>
      <p:sp>
        <p:nvSpPr>
          <p:cNvPr id="14" name="Freeform 13"/>
          <p:cNvSpPr/>
          <p:nvPr/>
        </p:nvSpPr>
        <p:spPr>
          <a:xfrm>
            <a:off x="6583943" y="1331072"/>
            <a:ext cx="767200" cy="912465"/>
          </a:xfrm>
          <a:custGeom>
            <a:avLst/>
            <a:gdLst>
              <a:gd name="connsiteX0" fmla="*/ 0 w 815029"/>
              <a:gd name="connsiteY0" fmla="*/ 0 h 1267484"/>
              <a:gd name="connsiteX1" fmla="*/ 815029 w 815029"/>
              <a:gd name="connsiteY1" fmla="*/ 0 h 1267484"/>
              <a:gd name="connsiteX2" fmla="*/ 815029 w 815029"/>
              <a:gd name="connsiteY2" fmla="*/ 1267484 h 1267484"/>
              <a:gd name="connsiteX3" fmla="*/ 0 w 815029"/>
              <a:gd name="connsiteY3" fmla="*/ 1267484 h 1267484"/>
              <a:gd name="connsiteX4" fmla="*/ 0 w 815029"/>
              <a:gd name="connsiteY4" fmla="*/ 0 h 126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029" h="1267484">
                <a:moveTo>
                  <a:pt x="0" y="0"/>
                </a:moveTo>
                <a:lnTo>
                  <a:pt x="815029" y="0"/>
                </a:lnTo>
                <a:lnTo>
                  <a:pt x="815029" y="1267484"/>
                </a:lnTo>
                <a:lnTo>
                  <a:pt x="0" y="126748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a:solidFill>
                  <a:schemeClr val="bg1"/>
                </a:solidFill>
              </a:rPr>
              <a:t>Nova Southeastern University</a:t>
            </a:r>
          </a:p>
        </p:txBody>
      </p:sp>
      <p:sp>
        <p:nvSpPr>
          <p:cNvPr id="15" name="Freeform 14"/>
          <p:cNvSpPr/>
          <p:nvPr/>
        </p:nvSpPr>
        <p:spPr>
          <a:xfrm>
            <a:off x="5955166" y="2710417"/>
            <a:ext cx="719918" cy="3254525"/>
          </a:xfrm>
          <a:custGeom>
            <a:avLst/>
            <a:gdLst>
              <a:gd name="connsiteX0" fmla="*/ 0 w 839200"/>
              <a:gd name="connsiteY0" fmla="*/ 0 h 2772169"/>
              <a:gd name="connsiteX1" fmla="*/ 839200 w 839200"/>
              <a:gd name="connsiteY1" fmla="*/ 0 h 2772169"/>
              <a:gd name="connsiteX2" fmla="*/ 839200 w 839200"/>
              <a:gd name="connsiteY2" fmla="*/ 2772169 h 2772169"/>
              <a:gd name="connsiteX3" fmla="*/ 0 w 839200"/>
              <a:gd name="connsiteY3" fmla="*/ 2772169 h 2772169"/>
              <a:gd name="connsiteX4" fmla="*/ 0 w 839200"/>
              <a:gd name="connsiteY4" fmla="*/ 0 h 277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200" h="2772169">
                <a:moveTo>
                  <a:pt x="0" y="0"/>
                </a:moveTo>
                <a:lnTo>
                  <a:pt x="839200" y="0"/>
                </a:lnTo>
                <a:lnTo>
                  <a:pt x="839200" y="2772169"/>
                </a:lnTo>
                <a:lnTo>
                  <a:pt x="0" y="2772169"/>
                </a:lnTo>
                <a:lnTo>
                  <a:pt x="0" y="0"/>
                </a:lnTo>
                <a:close/>
              </a:path>
            </a:pathLst>
          </a:custGeom>
          <a:noFill/>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Char char="••"/>
            </a:pPr>
            <a:r>
              <a:rPr lang="en-US" sz="825"/>
              <a:t>BS - Pre-Health Professional</a:t>
            </a:r>
          </a:p>
          <a:p>
            <a:pPr marL="42863" lvl="1" indent="-42863" defTabSz="366713">
              <a:lnSpc>
                <a:spcPct val="90000"/>
              </a:lnSpc>
              <a:spcBef>
                <a:spcPct val="0"/>
              </a:spcBef>
              <a:spcAft>
                <a:spcPct val="15000"/>
              </a:spcAft>
              <a:buChar char="••"/>
            </a:pPr>
            <a:r>
              <a:rPr lang="en-US" sz="825"/>
              <a:t>RN to BSN</a:t>
            </a:r>
          </a:p>
          <a:p>
            <a:pPr marL="42863" lvl="1" indent="-42863" defTabSz="366713">
              <a:lnSpc>
                <a:spcPct val="90000"/>
              </a:lnSpc>
              <a:spcBef>
                <a:spcPct val="0"/>
              </a:spcBef>
              <a:spcAft>
                <a:spcPct val="15000"/>
              </a:spcAft>
              <a:buChar char="••"/>
            </a:pPr>
            <a:r>
              <a:rPr lang="en-US" sz="825"/>
              <a:t>MS - Nursing</a:t>
            </a:r>
          </a:p>
          <a:p>
            <a:pPr marL="42863" lvl="1" indent="-42863" defTabSz="366713">
              <a:lnSpc>
                <a:spcPct val="90000"/>
              </a:lnSpc>
              <a:spcBef>
                <a:spcPct val="0"/>
              </a:spcBef>
              <a:spcAft>
                <a:spcPct val="15000"/>
              </a:spcAft>
              <a:buChar char="••"/>
            </a:pPr>
            <a:r>
              <a:rPr lang="en-US" sz="825"/>
              <a:t>MS - Health Science</a:t>
            </a:r>
          </a:p>
          <a:p>
            <a:pPr marL="42863" lvl="1" indent="-42863" defTabSz="366713">
              <a:lnSpc>
                <a:spcPct val="90000"/>
              </a:lnSpc>
              <a:spcBef>
                <a:spcPct val="0"/>
              </a:spcBef>
              <a:spcAft>
                <a:spcPct val="15000"/>
              </a:spcAft>
              <a:buChar char="••"/>
            </a:pPr>
            <a:r>
              <a:rPr lang="en-US" sz="825"/>
              <a:t>MS -School Counseling</a:t>
            </a:r>
          </a:p>
          <a:p>
            <a:pPr marL="42863" lvl="1" indent="-42863" defTabSz="366713">
              <a:lnSpc>
                <a:spcPct val="90000"/>
              </a:lnSpc>
              <a:spcBef>
                <a:spcPct val="0"/>
              </a:spcBef>
              <a:spcAft>
                <a:spcPct val="15000"/>
              </a:spcAft>
              <a:buChar char="••"/>
            </a:pPr>
            <a:r>
              <a:rPr lang="en-US" sz="825"/>
              <a:t>Doctor of Nursing Practice</a:t>
            </a:r>
          </a:p>
        </p:txBody>
      </p:sp>
      <p:sp>
        <p:nvSpPr>
          <p:cNvPr id="16" name="Freeform 15"/>
          <p:cNvSpPr/>
          <p:nvPr/>
        </p:nvSpPr>
        <p:spPr>
          <a:xfrm>
            <a:off x="5907990" y="1365623"/>
            <a:ext cx="574805" cy="912465"/>
          </a:xfrm>
          <a:custGeom>
            <a:avLst/>
            <a:gdLst>
              <a:gd name="connsiteX0" fmla="*/ 0 w 715124"/>
              <a:gd name="connsiteY0" fmla="*/ 0 h 1267484"/>
              <a:gd name="connsiteX1" fmla="*/ 715124 w 715124"/>
              <a:gd name="connsiteY1" fmla="*/ 0 h 1267484"/>
              <a:gd name="connsiteX2" fmla="*/ 715124 w 715124"/>
              <a:gd name="connsiteY2" fmla="*/ 1267484 h 1267484"/>
              <a:gd name="connsiteX3" fmla="*/ 0 w 715124"/>
              <a:gd name="connsiteY3" fmla="*/ 1267484 h 1267484"/>
              <a:gd name="connsiteX4" fmla="*/ 0 w 715124"/>
              <a:gd name="connsiteY4" fmla="*/ 0 h 126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124" h="1267484">
                <a:moveTo>
                  <a:pt x="0" y="0"/>
                </a:moveTo>
                <a:lnTo>
                  <a:pt x="715124" y="0"/>
                </a:lnTo>
                <a:lnTo>
                  <a:pt x="715124" y="1267484"/>
                </a:lnTo>
                <a:lnTo>
                  <a:pt x="0" y="126748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a:solidFill>
                  <a:schemeClr val="bg1"/>
                </a:solidFill>
              </a:rPr>
              <a:t>Palm Beach Atlantic University</a:t>
            </a:r>
          </a:p>
        </p:txBody>
      </p:sp>
      <p:sp>
        <p:nvSpPr>
          <p:cNvPr id="17" name="Freeform 16"/>
          <p:cNvSpPr/>
          <p:nvPr/>
        </p:nvSpPr>
        <p:spPr>
          <a:xfrm>
            <a:off x="4959625" y="2696069"/>
            <a:ext cx="977574" cy="2916998"/>
          </a:xfrm>
          <a:custGeom>
            <a:avLst/>
            <a:gdLst>
              <a:gd name="connsiteX0" fmla="*/ 0 w 929036"/>
              <a:gd name="connsiteY0" fmla="*/ 0 h 4051935"/>
              <a:gd name="connsiteX1" fmla="*/ 929036 w 929036"/>
              <a:gd name="connsiteY1" fmla="*/ 0 h 4051935"/>
              <a:gd name="connsiteX2" fmla="*/ 929036 w 929036"/>
              <a:gd name="connsiteY2" fmla="*/ 4051935 h 4051935"/>
              <a:gd name="connsiteX3" fmla="*/ 0 w 929036"/>
              <a:gd name="connsiteY3" fmla="*/ 4051935 h 4051935"/>
              <a:gd name="connsiteX4" fmla="*/ 0 w 929036"/>
              <a:gd name="connsiteY4" fmla="*/ 0 h 4051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036" h="4051935">
                <a:moveTo>
                  <a:pt x="0" y="0"/>
                </a:moveTo>
                <a:lnTo>
                  <a:pt x="929036" y="0"/>
                </a:lnTo>
                <a:lnTo>
                  <a:pt x="929036" y="4051935"/>
                </a:lnTo>
                <a:lnTo>
                  <a:pt x="0" y="4051935"/>
                </a:lnTo>
                <a:lnTo>
                  <a:pt x="0" y="0"/>
                </a:lnTo>
                <a:close/>
              </a:path>
            </a:pathLst>
          </a:custGeom>
          <a:solidFill>
            <a:schemeClr val="bg1">
              <a:lumMod val="85000"/>
            </a:schemeClr>
          </a:solidFill>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Char char="••"/>
            </a:pPr>
            <a:r>
              <a:rPr lang="en-US" sz="825"/>
              <a:t>AS - Ultrasound</a:t>
            </a:r>
          </a:p>
          <a:p>
            <a:pPr marL="42863" lvl="1" indent="-42863" defTabSz="366713">
              <a:lnSpc>
                <a:spcPct val="90000"/>
              </a:lnSpc>
              <a:spcBef>
                <a:spcPct val="0"/>
              </a:spcBef>
              <a:spcAft>
                <a:spcPct val="15000"/>
              </a:spcAft>
              <a:buChar char="••"/>
            </a:pPr>
            <a:r>
              <a:rPr lang="en-US" sz="825"/>
              <a:t>AS - Medical Assisting</a:t>
            </a:r>
          </a:p>
          <a:p>
            <a:pPr marL="42863" lvl="1" indent="-42863" defTabSz="366713">
              <a:lnSpc>
                <a:spcPct val="90000"/>
              </a:lnSpc>
              <a:spcBef>
                <a:spcPct val="0"/>
              </a:spcBef>
              <a:spcAft>
                <a:spcPct val="15000"/>
              </a:spcAft>
              <a:buChar char="••"/>
            </a:pPr>
            <a:r>
              <a:rPr lang="en-US" sz="825"/>
              <a:t>AS - Nuclear Med Tech</a:t>
            </a:r>
          </a:p>
          <a:p>
            <a:pPr marL="42863" lvl="1" indent="-42863" defTabSz="366713">
              <a:lnSpc>
                <a:spcPct val="90000"/>
              </a:lnSpc>
              <a:spcBef>
                <a:spcPct val="0"/>
              </a:spcBef>
              <a:spcAft>
                <a:spcPct val="15000"/>
              </a:spcAft>
              <a:buChar char="••"/>
            </a:pPr>
            <a:r>
              <a:rPr lang="en-US" sz="825"/>
              <a:t>AS - Nursing</a:t>
            </a:r>
          </a:p>
          <a:p>
            <a:pPr marL="42863" lvl="1" indent="-42863" defTabSz="366713">
              <a:lnSpc>
                <a:spcPct val="90000"/>
              </a:lnSpc>
              <a:spcBef>
                <a:spcPct val="0"/>
              </a:spcBef>
              <a:spcAft>
                <a:spcPct val="15000"/>
              </a:spcAft>
              <a:buChar char="••"/>
            </a:pPr>
            <a:r>
              <a:rPr lang="en-US" sz="825"/>
              <a:t>AS - Occupational Therapy</a:t>
            </a:r>
          </a:p>
          <a:p>
            <a:pPr marL="42863" lvl="1" indent="-42863" defTabSz="366713">
              <a:lnSpc>
                <a:spcPct val="90000"/>
              </a:lnSpc>
              <a:spcBef>
                <a:spcPct val="0"/>
              </a:spcBef>
              <a:spcAft>
                <a:spcPct val="15000"/>
              </a:spcAft>
              <a:buChar char="••"/>
            </a:pPr>
            <a:r>
              <a:rPr lang="en-US" sz="825"/>
              <a:t>AS - Physical Therapy</a:t>
            </a:r>
          </a:p>
          <a:p>
            <a:pPr marL="42863" lvl="1" indent="-42863" defTabSz="366713">
              <a:lnSpc>
                <a:spcPct val="90000"/>
              </a:lnSpc>
              <a:spcBef>
                <a:spcPct val="0"/>
              </a:spcBef>
              <a:spcAft>
                <a:spcPct val="15000"/>
              </a:spcAft>
              <a:buChar char="••"/>
            </a:pPr>
            <a:r>
              <a:rPr lang="en-US" sz="825"/>
              <a:t>AS - Respiratory Therapy</a:t>
            </a:r>
          </a:p>
          <a:p>
            <a:pPr marL="42863" lvl="1" indent="-42863" defTabSz="366713">
              <a:lnSpc>
                <a:spcPct val="90000"/>
              </a:lnSpc>
              <a:spcBef>
                <a:spcPct val="0"/>
              </a:spcBef>
              <a:spcAft>
                <a:spcPct val="15000"/>
              </a:spcAft>
              <a:buChar char="••"/>
            </a:pPr>
            <a:r>
              <a:rPr lang="en-US" sz="825"/>
              <a:t>AS - Surgical Tech</a:t>
            </a:r>
          </a:p>
          <a:p>
            <a:pPr marL="42863" lvl="1" indent="-42863" defTabSz="366713">
              <a:lnSpc>
                <a:spcPct val="90000"/>
              </a:lnSpc>
              <a:spcBef>
                <a:spcPct val="0"/>
              </a:spcBef>
              <a:spcAft>
                <a:spcPct val="15000"/>
              </a:spcAft>
              <a:buChar char="••"/>
            </a:pPr>
            <a:r>
              <a:rPr lang="en-US" sz="825"/>
              <a:t>BA - Dietetics &amp; Nutrition</a:t>
            </a:r>
          </a:p>
          <a:p>
            <a:pPr marL="42863" lvl="1" indent="-42863" defTabSz="366713">
              <a:lnSpc>
                <a:spcPct val="90000"/>
              </a:lnSpc>
              <a:spcBef>
                <a:spcPct val="0"/>
              </a:spcBef>
              <a:spcAft>
                <a:spcPct val="15000"/>
              </a:spcAft>
              <a:buChar char="••"/>
            </a:pPr>
            <a:r>
              <a:rPr lang="en-US" sz="825"/>
              <a:t>BA - Health Science</a:t>
            </a:r>
          </a:p>
          <a:p>
            <a:pPr marL="42863" lvl="1" indent="-42863" defTabSz="366713">
              <a:lnSpc>
                <a:spcPct val="90000"/>
              </a:lnSpc>
              <a:spcBef>
                <a:spcPct val="0"/>
              </a:spcBef>
              <a:spcAft>
                <a:spcPct val="15000"/>
              </a:spcAft>
              <a:buChar char="••"/>
            </a:pPr>
            <a:r>
              <a:rPr lang="en-US" sz="825"/>
              <a:t>BA - Health Admin</a:t>
            </a:r>
          </a:p>
          <a:p>
            <a:pPr marL="42863" lvl="1" indent="-42863" defTabSz="366713">
              <a:lnSpc>
                <a:spcPct val="90000"/>
              </a:lnSpc>
              <a:spcBef>
                <a:spcPct val="0"/>
              </a:spcBef>
              <a:spcAft>
                <a:spcPct val="15000"/>
              </a:spcAft>
              <a:buChar char="••"/>
            </a:pPr>
            <a:r>
              <a:rPr lang="en-US" sz="825"/>
              <a:t>BA - Psychology</a:t>
            </a:r>
          </a:p>
          <a:p>
            <a:pPr marL="42863" lvl="1" indent="-42863" defTabSz="366713">
              <a:lnSpc>
                <a:spcPct val="90000"/>
              </a:lnSpc>
              <a:spcBef>
                <a:spcPct val="0"/>
              </a:spcBef>
              <a:spcAft>
                <a:spcPct val="15000"/>
              </a:spcAft>
              <a:buChar char="••"/>
            </a:pPr>
            <a:r>
              <a:rPr lang="en-US" sz="825"/>
              <a:t>DC - Chiropractic</a:t>
            </a:r>
          </a:p>
          <a:p>
            <a:pPr marL="42863" lvl="1" indent="-42863" defTabSz="366713">
              <a:lnSpc>
                <a:spcPct val="90000"/>
              </a:lnSpc>
              <a:spcBef>
                <a:spcPct val="0"/>
              </a:spcBef>
              <a:spcAft>
                <a:spcPct val="15000"/>
              </a:spcAft>
              <a:buChar char="••"/>
            </a:pPr>
            <a:r>
              <a:rPr lang="en-US" sz="825"/>
              <a:t>DNAP</a:t>
            </a:r>
          </a:p>
          <a:p>
            <a:pPr marL="42863" lvl="1" indent="-42863" defTabSz="366713">
              <a:lnSpc>
                <a:spcPct val="90000"/>
              </a:lnSpc>
              <a:spcBef>
                <a:spcPct val="0"/>
              </a:spcBef>
              <a:spcAft>
                <a:spcPct val="15000"/>
              </a:spcAft>
              <a:buChar char="••"/>
            </a:pPr>
            <a:r>
              <a:rPr lang="en-US" sz="825" err="1"/>
              <a:t>DHSc</a:t>
            </a:r>
            <a:r>
              <a:rPr lang="en-US" sz="825"/>
              <a:t> - Health Science</a:t>
            </a:r>
          </a:p>
          <a:p>
            <a:pPr marL="42863" lvl="1" indent="-42863" defTabSz="366713">
              <a:lnSpc>
                <a:spcPct val="90000"/>
              </a:lnSpc>
              <a:spcBef>
                <a:spcPct val="0"/>
              </a:spcBef>
              <a:spcAft>
                <a:spcPct val="15000"/>
              </a:spcAft>
              <a:buChar char="••"/>
            </a:pPr>
            <a:r>
              <a:rPr lang="en-US" sz="825"/>
              <a:t>Nurse Anesthesia</a:t>
            </a:r>
          </a:p>
          <a:p>
            <a:pPr marL="42863" lvl="1" indent="-42863" defTabSz="366713">
              <a:lnSpc>
                <a:spcPct val="90000"/>
              </a:lnSpc>
              <a:spcBef>
                <a:spcPct val="0"/>
              </a:spcBef>
              <a:spcAft>
                <a:spcPct val="15000"/>
              </a:spcAft>
              <a:buChar char="••"/>
            </a:pPr>
            <a:r>
              <a:rPr lang="en-US" sz="825"/>
              <a:t>DNP Nursing Practice, Psychology</a:t>
            </a:r>
          </a:p>
        </p:txBody>
      </p:sp>
      <p:sp>
        <p:nvSpPr>
          <p:cNvPr id="18" name="Freeform 17"/>
          <p:cNvSpPr/>
          <p:nvPr/>
        </p:nvSpPr>
        <p:spPr>
          <a:xfrm>
            <a:off x="5044475" y="1529080"/>
            <a:ext cx="572007" cy="582558"/>
          </a:xfrm>
          <a:custGeom>
            <a:avLst/>
            <a:gdLst>
              <a:gd name="connsiteX0" fmla="*/ 0 w 697377"/>
              <a:gd name="connsiteY0" fmla="*/ 0 h 809218"/>
              <a:gd name="connsiteX1" fmla="*/ 697377 w 697377"/>
              <a:gd name="connsiteY1" fmla="*/ 0 h 809218"/>
              <a:gd name="connsiteX2" fmla="*/ 697377 w 697377"/>
              <a:gd name="connsiteY2" fmla="*/ 809218 h 809218"/>
              <a:gd name="connsiteX3" fmla="*/ 0 w 697377"/>
              <a:gd name="connsiteY3" fmla="*/ 809218 h 809218"/>
              <a:gd name="connsiteX4" fmla="*/ 0 w 697377"/>
              <a:gd name="connsiteY4" fmla="*/ 0 h 809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377" h="809218">
                <a:moveTo>
                  <a:pt x="0" y="0"/>
                </a:moveTo>
                <a:lnTo>
                  <a:pt x="697377" y="0"/>
                </a:lnTo>
                <a:lnTo>
                  <a:pt x="697377" y="809218"/>
                </a:lnTo>
                <a:lnTo>
                  <a:pt x="0" y="809218"/>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a:solidFill>
                  <a:schemeClr val="bg1"/>
                </a:solidFill>
              </a:rPr>
              <a:t>Keiser University</a:t>
            </a:r>
          </a:p>
        </p:txBody>
      </p:sp>
      <p:sp>
        <p:nvSpPr>
          <p:cNvPr id="19" name="Freeform 18"/>
          <p:cNvSpPr/>
          <p:nvPr/>
        </p:nvSpPr>
        <p:spPr>
          <a:xfrm>
            <a:off x="4350160" y="2708487"/>
            <a:ext cx="617168" cy="2908106"/>
          </a:xfrm>
          <a:custGeom>
            <a:avLst/>
            <a:gdLst>
              <a:gd name="connsiteX0" fmla="*/ 0 w 822891"/>
              <a:gd name="connsiteY0" fmla="*/ 0 h 339067"/>
              <a:gd name="connsiteX1" fmla="*/ 822891 w 822891"/>
              <a:gd name="connsiteY1" fmla="*/ 0 h 339067"/>
              <a:gd name="connsiteX2" fmla="*/ 822891 w 822891"/>
              <a:gd name="connsiteY2" fmla="*/ 339067 h 339067"/>
              <a:gd name="connsiteX3" fmla="*/ 0 w 822891"/>
              <a:gd name="connsiteY3" fmla="*/ 339067 h 339067"/>
              <a:gd name="connsiteX4" fmla="*/ 0 w 822891"/>
              <a:gd name="connsiteY4" fmla="*/ 0 h 33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891" h="339067">
                <a:moveTo>
                  <a:pt x="0" y="0"/>
                </a:moveTo>
                <a:lnTo>
                  <a:pt x="822891" y="0"/>
                </a:lnTo>
                <a:lnTo>
                  <a:pt x="822891" y="339067"/>
                </a:lnTo>
                <a:lnTo>
                  <a:pt x="0" y="3390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Char char="••"/>
            </a:pPr>
            <a:r>
              <a:rPr lang="en-US" sz="825"/>
              <a:t>Certificate - Healthcare Mgmt.</a:t>
            </a:r>
          </a:p>
          <a:p>
            <a:pPr marL="42863" lvl="1" indent="-42863" defTabSz="366713">
              <a:lnSpc>
                <a:spcPct val="90000"/>
              </a:lnSpc>
              <a:spcBef>
                <a:spcPct val="0"/>
              </a:spcBef>
              <a:spcAft>
                <a:spcPct val="15000"/>
              </a:spcAft>
              <a:buChar char="••"/>
            </a:pPr>
            <a:r>
              <a:rPr lang="en-US" sz="825"/>
              <a:t>BS - Healthcare Mgmt.</a:t>
            </a:r>
          </a:p>
          <a:p>
            <a:pPr marL="42863" lvl="1" indent="-42863" defTabSz="366713">
              <a:lnSpc>
                <a:spcPct val="90000"/>
              </a:lnSpc>
              <a:spcBef>
                <a:spcPct val="0"/>
              </a:spcBef>
              <a:spcAft>
                <a:spcPct val="15000"/>
              </a:spcAft>
              <a:buFontTx/>
              <a:buChar char="••"/>
            </a:pPr>
            <a:r>
              <a:rPr lang="en-US" sz="825"/>
              <a:t>MBA - Healthcare Mgmt.</a:t>
            </a:r>
          </a:p>
        </p:txBody>
      </p:sp>
      <p:sp>
        <p:nvSpPr>
          <p:cNvPr id="20" name="Freeform 19"/>
          <p:cNvSpPr/>
          <p:nvPr/>
        </p:nvSpPr>
        <p:spPr>
          <a:xfrm>
            <a:off x="4302797" y="1352578"/>
            <a:ext cx="607520" cy="912465"/>
          </a:xfrm>
          <a:custGeom>
            <a:avLst/>
            <a:gdLst>
              <a:gd name="connsiteX0" fmla="*/ 0 w 741564"/>
              <a:gd name="connsiteY0" fmla="*/ 0 h 1267484"/>
              <a:gd name="connsiteX1" fmla="*/ 741564 w 741564"/>
              <a:gd name="connsiteY1" fmla="*/ 0 h 1267484"/>
              <a:gd name="connsiteX2" fmla="*/ 741564 w 741564"/>
              <a:gd name="connsiteY2" fmla="*/ 1267484 h 1267484"/>
              <a:gd name="connsiteX3" fmla="*/ 0 w 741564"/>
              <a:gd name="connsiteY3" fmla="*/ 1267484 h 1267484"/>
              <a:gd name="connsiteX4" fmla="*/ 0 w 741564"/>
              <a:gd name="connsiteY4" fmla="*/ 0 h 126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564" h="1267484">
                <a:moveTo>
                  <a:pt x="0" y="0"/>
                </a:moveTo>
                <a:lnTo>
                  <a:pt x="741564" y="0"/>
                </a:lnTo>
                <a:lnTo>
                  <a:pt x="741564" y="1267484"/>
                </a:lnTo>
                <a:lnTo>
                  <a:pt x="0" y="126748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a:solidFill>
                  <a:schemeClr val="bg1"/>
                </a:solidFill>
              </a:rPr>
              <a:t>Lynn University</a:t>
            </a:r>
          </a:p>
        </p:txBody>
      </p:sp>
      <p:sp>
        <p:nvSpPr>
          <p:cNvPr id="21" name="Freeform 20"/>
          <p:cNvSpPr/>
          <p:nvPr/>
        </p:nvSpPr>
        <p:spPr>
          <a:xfrm>
            <a:off x="3705725" y="4178653"/>
            <a:ext cx="892025" cy="3656504"/>
          </a:xfrm>
          <a:custGeom>
            <a:avLst/>
            <a:gdLst>
              <a:gd name="connsiteX0" fmla="*/ 0 w 854335"/>
              <a:gd name="connsiteY0" fmla="*/ 0 h 1003562"/>
              <a:gd name="connsiteX1" fmla="*/ 854335 w 854335"/>
              <a:gd name="connsiteY1" fmla="*/ 0 h 1003562"/>
              <a:gd name="connsiteX2" fmla="*/ 854335 w 854335"/>
              <a:gd name="connsiteY2" fmla="*/ 1003562 h 1003562"/>
              <a:gd name="connsiteX3" fmla="*/ 0 w 854335"/>
              <a:gd name="connsiteY3" fmla="*/ 1003562 h 1003562"/>
              <a:gd name="connsiteX4" fmla="*/ 0 w 854335"/>
              <a:gd name="connsiteY4" fmla="*/ 0 h 1003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35" h="1003562">
                <a:moveTo>
                  <a:pt x="0" y="0"/>
                </a:moveTo>
                <a:lnTo>
                  <a:pt x="854335" y="0"/>
                </a:lnTo>
                <a:lnTo>
                  <a:pt x="854335" y="1003562"/>
                </a:lnTo>
                <a:lnTo>
                  <a:pt x="0" y="100356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1"/>
            <a:endParaRPr lang="en-US" sz="825"/>
          </a:p>
        </p:txBody>
      </p:sp>
      <p:sp>
        <p:nvSpPr>
          <p:cNvPr id="22" name="Freeform 21"/>
          <p:cNvSpPr/>
          <p:nvPr/>
        </p:nvSpPr>
        <p:spPr>
          <a:xfrm>
            <a:off x="3531865" y="1416660"/>
            <a:ext cx="575420" cy="912465"/>
          </a:xfrm>
          <a:custGeom>
            <a:avLst/>
            <a:gdLst>
              <a:gd name="connsiteX0" fmla="*/ 0 w 719330"/>
              <a:gd name="connsiteY0" fmla="*/ 0 h 1267484"/>
              <a:gd name="connsiteX1" fmla="*/ 719330 w 719330"/>
              <a:gd name="connsiteY1" fmla="*/ 0 h 1267484"/>
              <a:gd name="connsiteX2" fmla="*/ 719330 w 719330"/>
              <a:gd name="connsiteY2" fmla="*/ 1267484 h 1267484"/>
              <a:gd name="connsiteX3" fmla="*/ 0 w 719330"/>
              <a:gd name="connsiteY3" fmla="*/ 1267484 h 1267484"/>
              <a:gd name="connsiteX4" fmla="*/ 0 w 719330"/>
              <a:gd name="connsiteY4" fmla="*/ 0 h 126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30" h="1267484">
                <a:moveTo>
                  <a:pt x="0" y="0"/>
                </a:moveTo>
                <a:lnTo>
                  <a:pt x="719330" y="0"/>
                </a:lnTo>
                <a:lnTo>
                  <a:pt x="719330" y="1267484"/>
                </a:lnTo>
                <a:lnTo>
                  <a:pt x="0" y="126748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a:solidFill>
                  <a:schemeClr val="bg1"/>
                </a:solidFill>
              </a:rPr>
              <a:t>Florida Atlantic University</a:t>
            </a:r>
          </a:p>
        </p:txBody>
      </p:sp>
      <p:sp>
        <p:nvSpPr>
          <p:cNvPr id="23" name="Freeform 22"/>
          <p:cNvSpPr/>
          <p:nvPr/>
        </p:nvSpPr>
        <p:spPr>
          <a:xfrm>
            <a:off x="2428743" y="2723602"/>
            <a:ext cx="1028640" cy="3277149"/>
          </a:xfrm>
          <a:custGeom>
            <a:avLst/>
            <a:gdLst>
              <a:gd name="connsiteX0" fmla="*/ 0 w 1001026"/>
              <a:gd name="connsiteY0" fmla="*/ 0 h 4114744"/>
              <a:gd name="connsiteX1" fmla="*/ 1001026 w 1001026"/>
              <a:gd name="connsiteY1" fmla="*/ 0 h 4114744"/>
              <a:gd name="connsiteX2" fmla="*/ 1001026 w 1001026"/>
              <a:gd name="connsiteY2" fmla="*/ 4114744 h 4114744"/>
              <a:gd name="connsiteX3" fmla="*/ 0 w 1001026"/>
              <a:gd name="connsiteY3" fmla="*/ 4114744 h 4114744"/>
              <a:gd name="connsiteX4" fmla="*/ 0 w 1001026"/>
              <a:gd name="connsiteY4" fmla="*/ 0 h 41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26" h="4114744">
                <a:moveTo>
                  <a:pt x="0" y="0"/>
                </a:moveTo>
                <a:lnTo>
                  <a:pt x="1001026" y="0"/>
                </a:lnTo>
                <a:lnTo>
                  <a:pt x="1001026" y="4114744"/>
                </a:lnTo>
                <a:lnTo>
                  <a:pt x="0" y="411474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Char char="••"/>
            </a:pPr>
            <a:r>
              <a:rPr lang="en-US" sz="825"/>
              <a:t>Certificate - Sonography</a:t>
            </a:r>
          </a:p>
          <a:p>
            <a:pPr marL="42863" lvl="1" indent="-42863" defTabSz="366713">
              <a:lnSpc>
                <a:spcPct val="90000"/>
              </a:lnSpc>
              <a:spcBef>
                <a:spcPct val="0"/>
              </a:spcBef>
              <a:spcAft>
                <a:spcPct val="15000"/>
              </a:spcAft>
              <a:buChar char="••"/>
            </a:pPr>
            <a:r>
              <a:rPr lang="en-US" sz="825"/>
              <a:t>Certificate - Medical Assistant Specialist </a:t>
            </a:r>
          </a:p>
          <a:p>
            <a:pPr marL="42863" lvl="1" indent="-42863" defTabSz="366713">
              <a:lnSpc>
                <a:spcPct val="90000"/>
              </a:lnSpc>
              <a:spcBef>
                <a:spcPct val="0"/>
              </a:spcBef>
              <a:spcAft>
                <a:spcPct val="15000"/>
              </a:spcAft>
              <a:buChar char="••"/>
            </a:pPr>
            <a:r>
              <a:rPr lang="en-US" sz="825"/>
              <a:t>Certificate - PCA</a:t>
            </a:r>
          </a:p>
          <a:p>
            <a:pPr marL="42863" lvl="1" indent="-42863" defTabSz="366713">
              <a:lnSpc>
                <a:spcPct val="90000"/>
              </a:lnSpc>
              <a:spcBef>
                <a:spcPct val="0"/>
              </a:spcBef>
              <a:spcAft>
                <a:spcPct val="15000"/>
              </a:spcAft>
              <a:buChar char="••"/>
            </a:pPr>
            <a:r>
              <a:rPr lang="en-US" sz="825"/>
              <a:t>Certificate - LPN</a:t>
            </a:r>
          </a:p>
          <a:p>
            <a:pPr marL="42863" lvl="1" indent="-42863" defTabSz="366713">
              <a:lnSpc>
                <a:spcPct val="90000"/>
              </a:lnSpc>
              <a:spcBef>
                <a:spcPct val="0"/>
              </a:spcBef>
              <a:spcAft>
                <a:spcPct val="15000"/>
              </a:spcAft>
              <a:buChar char="••"/>
            </a:pPr>
            <a:r>
              <a:rPr lang="en-US" sz="825"/>
              <a:t>Certificate - MRI </a:t>
            </a:r>
          </a:p>
          <a:p>
            <a:pPr marL="42863" lvl="1" indent="-42863" defTabSz="366713">
              <a:lnSpc>
                <a:spcPct val="90000"/>
              </a:lnSpc>
              <a:spcBef>
                <a:spcPct val="0"/>
              </a:spcBef>
              <a:spcAft>
                <a:spcPct val="15000"/>
              </a:spcAft>
              <a:buChar char="••"/>
            </a:pPr>
            <a:r>
              <a:rPr lang="en-US" sz="825"/>
              <a:t>Certificate - Tomography</a:t>
            </a:r>
          </a:p>
          <a:p>
            <a:pPr marL="42863" lvl="1" indent="-42863" defTabSz="366713">
              <a:lnSpc>
                <a:spcPct val="90000"/>
              </a:lnSpc>
              <a:spcBef>
                <a:spcPct val="0"/>
              </a:spcBef>
              <a:spcAft>
                <a:spcPct val="15000"/>
              </a:spcAft>
              <a:buChar char="••"/>
            </a:pPr>
            <a:r>
              <a:rPr lang="en-US" sz="825"/>
              <a:t>AA - Nursing</a:t>
            </a:r>
          </a:p>
          <a:p>
            <a:pPr marL="42863" lvl="1" indent="-42863" defTabSz="366713">
              <a:lnSpc>
                <a:spcPct val="90000"/>
              </a:lnSpc>
              <a:spcBef>
                <a:spcPct val="0"/>
              </a:spcBef>
              <a:spcAft>
                <a:spcPct val="15000"/>
              </a:spcAft>
              <a:buChar char="••"/>
            </a:pPr>
            <a:r>
              <a:rPr lang="en-US" sz="825"/>
              <a:t>AA - Community Health</a:t>
            </a:r>
          </a:p>
          <a:p>
            <a:pPr marL="42863" lvl="1" indent="-42863" defTabSz="366713">
              <a:lnSpc>
                <a:spcPct val="90000"/>
              </a:lnSpc>
              <a:spcBef>
                <a:spcPct val="0"/>
              </a:spcBef>
              <a:spcAft>
                <a:spcPct val="15000"/>
              </a:spcAft>
              <a:buChar char="••"/>
            </a:pPr>
            <a:r>
              <a:rPr lang="en-US" sz="825"/>
              <a:t>AA - Pharmaceutical</a:t>
            </a:r>
          </a:p>
          <a:p>
            <a:pPr marL="42863" lvl="1" indent="-42863" defTabSz="366713">
              <a:lnSpc>
                <a:spcPct val="90000"/>
              </a:lnSpc>
              <a:spcBef>
                <a:spcPct val="0"/>
              </a:spcBef>
              <a:spcAft>
                <a:spcPct val="15000"/>
              </a:spcAft>
              <a:buFontTx/>
              <a:buChar char="••"/>
            </a:pPr>
            <a:r>
              <a:rPr lang="en-US" sz="825"/>
              <a:t>AS - Health Services Mgmt.</a:t>
            </a:r>
          </a:p>
          <a:p>
            <a:pPr marL="42863" lvl="1" indent="-42863" defTabSz="366713">
              <a:lnSpc>
                <a:spcPct val="90000"/>
              </a:lnSpc>
              <a:spcBef>
                <a:spcPct val="0"/>
              </a:spcBef>
              <a:spcAft>
                <a:spcPct val="15000"/>
              </a:spcAft>
              <a:buChar char="••"/>
            </a:pPr>
            <a:r>
              <a:rPr lang="en-US" sz="825"/>
              <a:t>AS - Medical Assist </a:t>
            </a:r>
          </a:p>
          <a:p>
            <a:pPr marL="42863" lvl="1" indent="-42863" defTabSz="366713">
              <a:lnSpc>
                <a:spcPct val="90000"/>
              </a:lnSpc>
              <a:spcBef>
                <a:spcPct val="0"/>
              </a:spcBef>
              <a:spcAft>
                <a:spcPct val="15000"/>
              </a:spcAft>
              <a:buChar char="••"/>
            </a:pPr>
            <a:r>
              <a:rPr lang="en-US" sz="825"/>
              <a:t>AS - Nursing </a:t>
            </a:r>
          </a:p>
          <a:p>
            <a:pPr marL="42863" lvl="1" indent="-42863" defTabSz="366713">
              <a:lnSpc>
                <a:spcPct val="90000"/>
              </a:lnSpc>
              <a:spcBef>
                <a:spcPct val="0"/>
              </a:spcBef>
              <a:spcAft>
                <a:spcPct val="15000"/>
              </a:spcAft>
              <a:buChar char="••"/>
            </a:pPr>
            <a:r>
              <a:rPr lang="en-US" sz="825"/>
              <a:t>AS - Ophthalmic Tech</a:t>
            </a:r>
          </a:p>
          <a:p>
            <a:pPr marL="42863" lvl="1" indent="-42863" defTabSz="366713">
              <a:lnSpc>
                <a:spcPct val="90000"/>
              </a:lnSpc>
              <a:spcBef>
                <a:spcPct val="0"/>
              </a:spcBef>
              <a:spcAft>
                <a:spcPct val="15000"/>
              </a:spcAft>
              <a:buChar char="••"/>
            </a:pPr>
            <a:r>
              <a:rPr lang="en-US" sz="825"/>
              <a:t>AS - Radiography</a:t>
            </a:r>
          </a:p>
          <a:p>
            <a:pPr marL="42863" lvl="1" indent="-42863" defTabSz="366713">
              <a:lnSpc>
                <a:spcPct val="90000"/>
              </a:lnSpc>
              <a:spcBef>
                <a:spcPct val="0"/>
              </a:spcBef>
              <a:spcAft>
                <a:spcPct val="15000"/>
              </a:spcAft>
              <a:buChar char="••"/>
            </a:pPr>
            <a:r>
              <a:rPr lang="en-US" sz="825"/>
              <a:t>AS - Sonography</a:t>
            </a:r>
          </a:p>
          <a:p>
            <a:pPr marL="42863" lvl="1" indent="-42863" defTabSz="366713">
              <a:lnSpc>
                <a:spcPct val="90000"/>
              </a:lnSpc>
              <a:spcBef>
                <a:spcPct val="0"/>
              </a:spcBef>
              <a:spcAft>
                <a:spcPct val="15000"/>
              </a:spcAft>
              <a:buChar char="••"/>
            </a:pPr>
            <a:r>
              <a:rPr lang="en-US" sz="825"/>
              <a:t>AS - Respiratory Care</a:t>
            </a:r>
          </a:p>
          <a:p>
            <a:pPr marL="42863" lvl="1" indent="-42863" defTabSz="366713">
              <a:lnSpc>
                <a:spcPct val="90000"/>
              </a:lnSpc>
              <a:spcBef>
                <a:spcPct val="0"/>
              </a:spcBef>
              <a:spcAft>
                <a:spcPct val="15000"/>
              </a:spcAft>
              <a:buChar char="••"/>
            </a:pPr>
            <a:r>
              <a:rPr lang="en-US" sz="825"/>
              <a:t>AS - Surgical Services</a:t>
            </a:r>
          </a:p>
          <a:p>
            <a:pPr marL="42863" lvl="1" indent="-42863" defTabSz="366713">
              <a:lnSpc>
                <a:spcPct val="90000"/>
              </a:lnSpc>
              <a:spcBef>
                <a:spcPct val="0"/>
              </a:spcBef>
              <a:spcAft>
                <a:spcPct val="15000"/>
              </a:spcAft>
              <a:buChar char="••"/>
            </a:pPr>
            <a:r>
              <a:rPr lang="en-US" sz="825"/>
              <a:t>BS - RN to BSN</a:t>
            </a:r>
          </a:p>
          <a:p>
            <a:pPr marL="42863" lvl="1" indent="-42863" defTabSz="366713">
              <a:lnSpc>
                <a:spcPct val="90000"/>
              </a:lnSpc>
              <a:spcBef>
                <a:spcPct val="0"/>
              </a:spcBef>
              <a:spcAft>
                <a:spcPct val="15000"/>
              </a:spcAft>
              <a:buChar char="••"/>
            </a:pPr>
            <a:r>
              <a:rPr lang="en-US" sz="825"/>
              <a:t>BS - Cardiopulmonary Sciences</a:t>
            </a:r>
          </a:p>
        </p:txBody>
      </p:sp>
      <p:sp>
        <p:nvSpPr>
          <p:cNvPr id="24" name="Freeform 23"/>
          <p:cNvSpPr/>
          <p:nvPr/>
        </p:nvSpPr>
        <p:spPr>
          <a:xfrm>
            <a:off x="2710396" y="1482582"/>
            <a:ext cx="465335" cy="739676"/>
          </a:xfrm>
          <a:custGeom>
            <a:avLst/>
            <a:gdLst>
              <a:gd name="connsiteX0" fmla="*/ 0 w 620447"/>
              <a:gd name="connsiteY0" fmla="*/ 0 h 1027467"/>
              <a:gd name="connsiteX1" fmla="*/ 620447 w 620447"/>
              <a:gd name="connsiteY1" fmla="*/ 0 h 1027467"/>
              <a:gd name="connsiteX2" fmla="*/ 620447 w 620447"/>
              <a:gd name="connsiteY2" fmla="*/ 1027467 h 1027467"/>
              <a:gd name="connsiteX3" fmla="*/ 0 w 620447"/>
              <a:gd name="connsiteY3" fmla="*/ 1027467 h 1027467"/>
              <a:gd name="connsiteX4" fmla="*/ 0 w 620447"/>
              <a:gd name="connsiteY4" fmla="*/ 0 h 102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447" h="1027467">
                <a:moveTo>
                  <a:pt x="0" y="0"/>
                </a:moveTo>
                <a:lnTo>
                  <a:pt x="620447" y="0"/>
                </a:lnTo>
                <a:lnTo>
                  <a:pt x="620447" y="1027467"/>
                </a:lnTo>
                <a:lnTo>
                  <a:pt x="0" y="10274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a:solidFill>
                  <a:schemeClr val="bg1"/>
                </a:solidFill>
              </a:rPr>
              <a:t>Palm Beach State College</a:t>
            </a:r>
          </a:p>
        </p:txBody>
      </p:sp>
      <p:sp>
        <p:nvSpPr>
          <p:cNvPr id="25" name="Freeform 24"/>
          <p:cNvSpPr/>
          <p:nvPr/>
        </p:nvSpPr>
        <p:spPr>
          <a:xfrm>
            <a:off x="1751956" y="2705806"/>
            <a:ext cx="640890" cy="3294944"/>
          </a:xfrm>
          <a:custGeom>
            <a:avLst/>
            <a:gdLst>
              <a:gd name="connsiteX0" fmla="*/ 0 w 710214"/>
              <a:gd name="connsiteY0" fmla="*/ 0 h 1580483"/>
              <a:gd name="connsiteX1" fmla="*/ 710214 w 710214"/>
              <a:gd name="connsiteY1" fmla="*/ 0 h 1580483"/>
              <a:gd name="connsiteX2" fmla="*/ 710214 w 710214"/>
              <a:gd name="connsiteY2" fmla="*/ 1580483 h 1580483"/>
              <a:gd name="connsiteX3" fmla="*/ 0 w 710214"/>
              <a:gd name="connsiteY3" fmla="*/ 1580483 h 1580483"/>
              <a:gd name="connsiteX4" fmla="*/ 0 w 710214"/>
              <a:gd name="connsiteY4" fmla="*/ 0 h 1580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14" h="1580483">
                <a:moveTo>
                  <a:pt x="0" y="0"/>
                </a:moveTo>
                <a:lnTo>
                  <a:pt x="710214" y="0"/>
                </a:lnTo>
                <a:lnTo>
                  <a:pt x="710214" y="1580483"/>
                </a:lnTo>
                <a:lnTo>
                  <a:pt x="0" y="1580483"/>
                </a:lnTo>
                <a:lnTo>
                  <a:pt x="0" y="0"/>
                </a:lnTo>
                <a:close/>
              </a:path>
            </a:pathLst>
          </a:custGeom>
          <a:solidFill>
            <a:schemeClr val="bg1">
              <a:lumMod val="85000"/>
            </a:schemeClr>
          </a:solidFill>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Char char="••"/>
            </a:pPr>
            <a:r>
              <a:rPr lang="en-US" sz="825"/>
              <a:t>Home Health Aide (HHA)</a:t>
            </a:r>
          </a:p>
          <a:p>
            <a:pPr marL="42863" lvl="1" indent="-42863" defTabSz="366713">
              <a:lnSpc>
                <a:spcPct val="90000"/>
              </a:lnSpc>
              <a:spcBef>
                <a:spcPct val="0"/>
              </a:spcBef>
              <a:spcAft>
                <a:spcPct val="15000"/>
              </a:spcAft>
              <a:buChar char="••"/>
            </a:pPr>
            <a:r>
              <a:rPr lang="en-US" sz="825"/>
              <a:t>Electrocardiograph (EKG)</a:t>
            </a:r>
          </a:p>
          <a:p>
            <a:pPr marL="42863" lvl="1" indent="-42863" defTabSz="366713">
              <a:lnSpc>
                <a:spcPct val="90000"/>
              </a:lnSpc>
              <a:spcBef>
                <a:spcPct val="0"/>
              </a:spcBef>
              <a:spcAft>
                <a:spcPct val="15000"/>
              </a:spcAft>
              <a:buChar char="••"/>
            </a:pPr>
            <a:r>
              <a:rPr lang="en-US" sz="825"/>
              <a:t>Phlebotomy </a:t>
            </a:r>
          </a:p>
        </p:txBody>
      </p:sp>
      <p:sp>
        <p:nvSpPr>
          <p:cNvPr id="26" name="Freeform 25"/>
          <p:cNvSpPr/>
          <p:nvPr/>
        </p:nvSpPr>
        <p:spPr>
          <a:xfrm>
            <a:off x="1812620" y="1610116"/>
            <a:ext cx="662466" cy="450614"/>
          </a:xfrm>
          <a:custGeom>
            <a:avLst/>
            <a:gdLst>
              <a:gd name="connsiteX0" fmla="*/ 0 w 814010"/>
              <a:gd name="connsiteY0" fmla="*/ 0 h 625938"/>
              <a:gd name="connsiteX1" fmla="*/ 814010 w 814010"/>
              <a:gd name="connsiteY1" fmla="*/ 0 h 625938"/>
              <a:gd name="connsiteX2" fmla="*/ 814010 w 814010"/>
              <a:gd name="connsiteY2" fmla="*/ 625938 h 625938"/>
              <a:gd name="connsiteX3" fmla="*/ 0 w 814010"/>
              <a:gd name="connsiteY3" fmla="*/ 625938 h 625938"/>
              <a:gd name="connsiteX4" fmla="*/ 0 w 814010"/>
              <a:gd name="connsiteY4" fmla="*/ 0 h 625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010" h="625938">
                <a:moveTo>
                  <a:pt x="0" y="0"/>
                </a:moveTo>
                <a:lnTo>
                  <a:pt x="814010" y="0"/>
                </a:lnTo>
                <a:lnTo>
                  <a:pt x="814010" y="625938"/>
                </a:lnTo>
                <a:lnTo>
                  <a:pt x="0" y="625938"/>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a:solidFill>
                  <a:schemeClr val="bg1"/>
                </a:solidFill>
              </a:rPr>
              <a:t>Adult and Community Education</a:t>
            </a:r>
          </a:p>
        </p:txBody>
      </p:sp>
      <p:sp>
        <p:nvSpPr>
          <p:cNvPr id="27" name="Freeform 26"/>
          <p:cNvSpPr/>
          <p:nvPr/>
        </p:nvSpPr>
        <p:spPr>
          <a:xfrm>
            <a:off x="1066800" y="2720156"/>
            <a:ext cx="685157" cy="2833409"/>
          </a:xfrm>
          <a:custGeom>
            <a:avLst/>
            <a:gdLst>
              <a:gd name="connsiteX0" fmla="*/ 0 w 762358"/>
              <a:gd name="connsiteY0" fmla="*/ 0 h 3935824"/>
              <a:gd name="connsiteX1" fmla="*/ 762358 w 762358"/>
              <a:gd name="connsiteY1" fmla="*/ 0 h 3935824"/>
              <a:gd name="connsiteX2" fmla="*/ 762358 w 762358"/>
              <a:gd name="connsiteY2" fmla="*/ 3935824 h 3935824"/>
              <a:gd name="connsiteX3" fmla="*/ 0 w 762358"/>
              <a:gd name="connsiteY3" fmla="*/ 3935824 h 3935824"/>
              <a:gd name="connsiteX4" fmla="*/ 0 w 762358"/>
              <a:gd name="connsiteY4" fmla="*/ 0 h 39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358" h="3935824">
                <a:moveTo>
                  <a:pt x="0" y="0"/>
                </a:moveTo>
                <a:lnTo>
                  <a:pt x="762358" y="0"/>
                </a:lnTo>
                <a:lnTo>
                  <a:pt x="762358" y="3935824"/>
                </a:lnTo>
                <a:lnTo>
                  <a:pt x="0" y="393582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Char char="••"/>
            </a:pPr>
            <a:r>
              <a:rPr lang="en-US" sz="825">
                <a:solidFill>
                  <a:schemeClr val="tx1"/>
                </a:solidFill>
              </a:rPr>
              <a:t>Allied Health Assisting</a:t>
            </a:r>
          </a:p>
          <a:p>
            <a:pPr marL="42863" lvl="1" indent="-42863" defTabSz="366713">
              <a:lnSpc>
                <a:spcPct val="90000"/>
              </a:lnSpc>
              <a:spcBef>
                <a:spcPct val="0"/>
              </a:spcBef>
              <a:spcAft>
                <a:spcPct val="15000"/>
              </a:spcAft>
              <a:buChar char="••"/>
            </a:pPr>
            <a:r>
              <a:rPr lang="en-US" sz="825">
                <a:solidFill>
                  <a:schemeClr val="tx1"/>
                </a:solidFill>
              </a:rPr>
              <a:t>Medical Lab Assisting</a:t>
            </a:r>
          </a:p>
          <a:p>
            <a:pPr marL="42863" lvl="1" indent="-42863" defTabSz="366713">
              <a:lnSpc>
                <a:spcPct val="90000"/>
              </a:lnSpc>
              <a:spcBef>
                <a:spcPct val="0"/>
              </a:spcBef>
              <a:spcAft>
                <a:spcPct val="15000"/>
              </a:spcAft>
              <a:buChar char="••"/>
            </a:pPr>
            <a:r>
              <a:rPr lang="en-US" sz="825">
                <a:solidFill>
                  <a:schemeClr val="tx1"/>
                </a:solidFill>
              </a:rPr>
              <a:t>Emergency Medical Responder</a:t>
            </a:r>
          </a:p>
          <a:p>
            <a:pPr marL="42863" lvl="1" indent="-42863" defTabSz="366713">
              <a:lnSpc>
                <a:spcPct val="90000"/>
              </a:lnSpc>
              <a:spcBef>
                <a:spcPct val="0"/>
              </a:spcBef>
              <a:spcAft>
                <a:spcPct val="15000"/>
              </a:spcAft>
              <a:buChar char="••"/>
            </a:pPr>
            <a:r>
              <a:rPr lang="en-US" sz="825">
                <a:solidFill>
                  <a:schemeClr val="tx1"/>
                </a:solidFill>
              </a:rPr>
              <a:t>Health Unit Coordinator</a:t>
            </a:r>
          </a:p>
          <a:p>
            <a:pPr marL="42863" lvl="1" indent="-42863" defTabSz="366713">
              <a:lnSpc>
                <a:spcPct val="90000"/>
              </a:lnSpc>
              <a:spcBef>
                <a:spcPct val="0"/>
              </a:spcBef>
              <a:spcAft>
                <a:spcPct val="15000"/>
              </a:spcAft>
              <a:buChar char="••"/>
            </a:pPr>
            <a:r>
              <a:rPr lang="en-US" sz="825">
                <a:solidFill>
                  <a:schemeClr val="tx1"/>
                </a:solidFill>
              </a:rPr>
              <a:t>Practical Nursing</a:t>
            </a:r>
          </a:p>
          <a:p>
            <a:pPr marL="42863" lvl="1" indent="-42863" defTabSz="366713">
              <a:lnSpc>
                <a:spcPct val="90000"/>
              </a:lnSpc>
              <a:spcBef>
                <a:spcPct val="0"/>
              </a:spcBef>
              <a:spcAft>
                <a:spcPct val="15000"/>
              </a:spcAft>
              <a:buChar char="••"/>
            </a:pPr>
            <a:r>
              <a:rPr lang="en-US" sz="825">
                <a:solidFill>
                  <a:schemeClr val="tx1"/>
                </a:solidFill>
              </a:rPr>
              <a:t>Electrocardiograph (EKG) Aide</a:t>
            </a:r>
          </a:p>
          <a:p>
            <a:pPr marL="42863" lvl="1" indent="-42863" defTabSz="366713">
              <a:lnSpc>
                <a:spcPct val="90000"/>
              </a:lnSpc>
              <a:spcBef>
                <a:spcPct val="0"/>
              </a:spcBef>
              <a:spcAft>
                <a:spcPct val="15000"/>
              </a:spcAft>
              <a:buChar char="••"/>
            </a:pPr>
            <a:r>
              <a:rPr lang="en-US" sz="825">
                <a:solidFill>
                  <a:schemeClr val="tx1"/>
                </a:solidFill>
              </a:rPr>
              <a:t>Electrocardiograph Tech</a:t>
            </a:r>
          </a:p>
          <a:p>
            <a:pPr marL="42863" lvl="1" indent="-42863" defTabSz="366713">
              <a:lnSpc>
                <a:spcPct val="90000"/>
              </a:lnSpc>
              <a:spcBef>
                <a:spcPct val="0"/>
              </a:spcBef>
              <a:spcAft>
                <a:spcPct val="15000"/>
              </a:spcAft>
              <a:buChar char="••"/>
            </a:pPr>
            <a:r>
              <a:rPr lang="en-US" sz="825">
                <a:solidFill>
                  <a:schemeClr val="tx1"/>
                </a:solidFill>
              </a:rPr>
              <a:t>Nursing Assistant</a:t>
            </a:r>
          </a:p>
          <a:p>
            <a:pPr marL="42863" lvl="1" indent="-42863" defTabSz="366713">
              <a:lnSpc>
                <a:spcPct val="90000"/>
              </a:lnSpc>
              <a:spcBef>
                <a:spcPct val="0"/>
              </a:spcBef>
              <a:spcAft>
                <a:spcPct val="15000"/>
              </a:spcAft>
              <a:buChar char="••"/>
            </a:pPr>
            <a:r>
              <a:rPr lang="en-US" sz="825">
                <a:solidFill>
                  <a:schemeClr val="tx1"/>
                </a:solidFill>
              </a:rPr>
              <a:t>Pharmacy Technician</a:t>
            </a:r>
          </a:p>
          <a:p>
            <a:pPr marL="42863" lvl="1" indent="-42863" defTabSz="366713">
              <a:lnSpc>
                <a:spcPct val="90000"/>
              </a:lnSpc>
              <a:spcBef>
                <a:spcPct val="0"/>
              </a:spcBef>
              <a:spcAft>
                <a:spcPct val="15000"/>
              </a:spcAft>
              <a:buChar char="••"/>
            </a:pPr>
            <a:r>
              <a:rPr lang="en-US" sz="825">
                <a:solidFill>
                  <a:schemeClr val="tx1"/>
                </a:solidFill>
              </a:rPr>
              <a:t>Home Health Aide (HHA) </a:t>
            </a:r>
          </a:p>
          <a:p>
            <a:pPr marL="42863" lvl="1" indent="-42863" defTabSz="366713">
              <a:lnSpc>
                <a:spcPct val="90000"/>
              </a:lnSpc>
              <a:spcBef>
                <a:spcPct val="0"/>
              </a:spcBef>
              <a:spcAft>
                <a:spcPct val="15000"/>
              </a:spcAft>
              <a:buChar char="••"/>
            </a:pPr>
            <a:r>
              <a:rPr lang="en-US" sz="825">
                <a:solidFill>
                  <a:schemeClr val="tx1"/>
                </a:solidFill>
              </a:rPr>
              <a:t>Exercise Science</a:t>
            </a:r>
          </a:p>
        </p:txBody>
      </p:sp>
      <p:sp>
        <p:nvSpPr>
          <p:cNvPr id="28" name="Freeform 27"/>
          <p:cNvSpPr/>
          <p:nvPr/>
        </p:nvSpPr>
        <p:spPr>
          <a:xfrm>
            <a:off x="1102734" y="1443647"/>
            <a:ext cx="574790" cy="647900"/>
          </a:xfrm>
          <a:custGeom>
            <a:avLst/>
            <a:gdLst>
              <a:gd name="connsiteX0" fmla="*/ 0 w 620631"/>
              <a:gd name="connsiteY0" fmla="*/ 0 h 899983"/>
              <a:gd name="connsiteX1" fmla="*/ 620631 w 620631"/>
              <a:gd name="connsiteY1" fmla="*/ 0 h 899983"/>
              <a:gd name="connsiteX2" fmla="*/ 620631 w 620631"/>
              <a:gd name="connsiteY2" fmla="*/ 899983 h 899983"/>
              <a:gd name="connsiteX3" fmla="*/ 0 w 620631"/>
              <a:gd name="connsiteY3" fmla="*/ 899983 h 899983"/>
              <a:gd name="connsiteX4" fmla="*/ 0 w 620631"/>
              <a:gd name="connsiteY4" fmla="*/ 0 h 899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31" h="899983">
                <a:moveTo>
                  <a:pt x="0" y="0"/>
                </a:moveTo>
                <a:lnTo>
                  <a:pt x="620631" y="0"/>
                </a:lnTo>
                <a:lnTo>
                  <a:pt x="620631" y="899983"/>
                </a:lnTo>
                <a:lnTo>
                  <a:pt x="0" y="89998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99060" rIns="0" bIns="99060" numCol="1" spcCol="1270" anchor="ctr" anchorCtr="0">
            <a:noAutofit/>
          </a:bodyPr>
          <a:lstStyle/>
          <a:p>
            <a:pPr algn="ctr" defTabSz="433388">
              <a:lnSpc>
                <a:spcPct val="90000"/>
              </a:lnSpc>
              <a:spcBef>
                <a:spcPct val="0"/>
              </a:spcBef>
              <a:spcAft>
                <a:spcPct val="35000"/>
              </a:spcAft>
            </a:pPr>
            <a:r>
              <a:rPr lang="en-US" sz="1088">
                <a:solidFill>
                  <a:schemeClr val="bg1"/>
                </a:solidFill>
              </a:rPr>
              <a:t>School District Choice Programs</a:t>
            </a:r>
            <a:endParaRPr lang="en-US" sz="1088"/>
          </a:p>
        </p:txBody>
      </p:sp>
      <p:pic>
        <p:nvPicPr>
          <p:cNvPr id="29" name="Picture 28"/>
          <p:cNvPicPr>
            <a:picLocks noChangeAspect="1"/>
          </p:cNvPicPr>
          <p:nvPr/>
        </p:nvPicPr>
        <p:blipFill>
          <a:blip r:embed="rId2"/>
          <a:stretch>
            <a:fillRect/>
          </a:stretch>
        </p:blipFill>
        <p:spPr>
          <a:xfrm>
            <a:off x="1544071" y="875711"/>
            <a:ext cx="1101499" cy="476867"/>
          </a:xfrm>
          <a:prstGeom prst="rect">
            <a:avLst/>
          </a:prstGeom>
        </p:spPr>
      </p:pic>
      <p:sp>
        <p:nvSpPr>
          <p:cNvPr id="48" name="Title 47"/>
          <p:cNvSpPr>
            <a:spLocks noGrp="1"/>
          </p:cNvSpPr>
          <p:nvPr>
            <p:ph type="title" idx="4294967295"/>
          </p:nvPr>
        </p:nvSpPr>
        <p:spPr>
          <a:xfrm>
            <a:off x="1847250" y="1040058"/>
            <a:ext cx="7760383" cy="346249"/>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solidFill>
                  <a:schemeClr val="accent3"/>
                </a:solidFill>
                <a:effectLst/>
                <a:uLnTx/>
                <a:uFillTx/>
                <a:latin typeface="+mn-lt"/>
                <a:ea typeface="+mn-lt"/>
                <a:cs typeface="+mn-lt"/>
              </a:rPr>
              <a:t>Learner Pathway</a:t>
            </a:r>
            <a:r>
              <a:rPr kumimoji="0" lang="en-US" sz="1800" b="1" i="0" u="none" strike="noStrike" kern="1200" cap="none" spc="0" normalizeH="0" baseline="0" noProof="0" dirty="0">
                <a:ln/>
                <a:solidFill>
                  <a:schemeClr val="accent3"/>
                </a:solidFill>
                <a:effectLst/>
                <a:uLnTx/>
                <a:uFillTx/>
                <a:latin typeface="+mn-lt"/>
                <a:ea typeface="+mn-ea"/>
                <a:cs typeface="+mn-cs"/>
              </a:rPr>
              <a:t> for Healthcare Careers</a:t>
            </a:r>
            <a:endParaRPr kumimoji="0" lang="en-US" sz="1350" b="0" i="0" u="none" strike="noStrike" kern="1200" cap="none" spc="0" normalizeH="0" baseline="0" noProof="0" dirty="0">
              <a:ln>
                <a:noFill/>
              </a:ln>
              <a:solidFill>
                <a:schemeClr val="accent3"/>
              </a:solidFill>
              <a:effectLst/>
              <a:uLnTx/>
              <a:uFillTx/>
              <a:latin typeface="+mn-lt"/>
              <a:ea typeface="+mn-ea"/>
              <a:cs typeface="+mn-cs"/>
            </a:endParaRPr>
          </a:p>
        </p:txBody>
      </p:sp>
      <p:sp>
        <p:nvSpPr>
          <p:cNvPr id="37" name="Freeform 36"/>
          <p:cNvSpPr/>
          <p:nvPr/>
        </p:nvSpPr>
        <p:spPr>
          <a:xfrm>
            <a:off x="3436000" y="2704285"/>
            <a:ext cx="903398" cy="3313010"/>
          </a:xfrm>
          <a:custGeom>
            <a:avLst/>
            <a:gdLst>
              <a:gd name="connsiteX0" fmla="*/ 0 w 1001026"/>
              <a:gd name="connsiteY0" fmla="*/ 0 h 4114744"/>
              <a:gd name="connsiteX1" fmla="*/ 1001026 w 1001026"/>
              <a:gd name="connsiteY1" fmla="*/ 0 h 4114744"/>
              <a:gd name="connsiteX2" fmla="*/ 1001026 w 1001026"/>
              <a:gd name="connsiteY2" fmla="*/ 4114744 h 4114744"/>
              <a:gd name="connsiteX3" fmla="*/ 0 w 1001026"/>
              <a:gd name="connsiteY3" fmla="*/ 4114744 h 4114744"/>
              <a:gd name="connsiteX4" fmla="*/ 0 w 1001026"/>
              <a:gd name="connsiteY4" fmla="*/ 0 h 41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26" h="4114744">
                <a:moveTo>
                  <a:pt x="0" y="0"/>
                </a:moveTo>
                <a:lnTo>
                  <a:pt x="1001026" y="0"/>
                </a:lnTo>
                <a:lnTo>
                  <a:pt x="1001026" y="4114744"/>
                </a:lnTo>
                <a:lnTo>
                  <a:pt x="0" y="4114744"/>
                </a:lnTo>
                <a:lnTo>
                  <a:pt x="0" y="0"/>
                </a:lnTo>
                <a:close/>
              </a:path>
            </a:pathLst>
          </a:custGeom>
          <a:solidFill>
            <a:schemeClr val="bg1">
              <a:lumMod val="85000"/>
            </a:schemeClr>
          </a:solidFill>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42863" lvl="1" indent="-42863" defTabSz="366713">
              <a:lnSpc>
                <a:spcPct val="90000"/>
              </a:lnSpc>
              <a:spcBef>
                <a:spcPct val="0"/>
              </a:spcBef>
              <a:spcAft>
                <a:spcPct val="15000"/>
              </a:spcAft>
              <a:buChar char="••"/>
            </a:pPr>
            <a:r>
              <a:rPr lang="en-US" sz="825"/>
              <a:t>RN - BSN</a:t>
            </a:r>
          </a:p>
          <a:p>
            <a:pPr marL="42863" lvl="1" indent="-42863" defTabSz="366713">
              <a:lnSpc>
                <a:spcPct val="90000"/>
              </a:lnSpc>
              <a:spcBef>
                <a:spcPct val="0"/>
              </a:spcBef>
              <a:spcAft>
                <a:spcPct val="15000"/>
              </a:spcAft>
              <a:buChar char="••"/>
            </a:pPr>
            <a:r>
              <a:rPr lang="en-US" sz="825"/>
              <a:t>BS - Behavioral Neuroscience</a:t>
            </a:r>
          </a:p>
          <a:p>
            <a:pPr marL="42863" lvl="1" indent="-42863" defTabSz="366713">
              <a:lnSpc>
                <a:spcPct val="90000"/>
              </a:lnSpc>
              <a:spcBef>
                <a:spcPct val="0"/>
              </a:spcBef>
              <a:spcAft>
                <a:spcPct val="15000"/>
              </a:spcAft>
              <a:buChar char="••"/>
            </a:pPr>
            <a:r>
              <a:rPr lang="en-US" sz="825"/>
              <a:t>BS - Medicinal Chemistry</a:t>
            </a:r>
          </a:p>
          <a:p>
            <a:pPr marL="42863" lvl="1" indent="-42863" defTabSz="366713">
              <a:lnSpc>
                <a:spcPct val="90000"/>
              </a:lnSpc>
              <a:spcBef>
                <a:spcPct val="0"/>
              </a:spcBef>
              <a:spcAft>
                <a:spcPct val="15000"/>
              </a:spcAft>
              <a:buChar char="••"/>
            </a:pPr>
            <a:r>
              <a:rPr lang="en-US" sz="825"/>
              <a:t>MSN - Health Science</a:t>
            </a:r>
          </a:p>
          <a:p>
            <a:pPr marL="42863" lvl="1" indent="-42863" defTabSz="366713">
              <a:lnSpc>
                <a:spcPct val="90000"/>
              </a:lnSpc>
              <a:spcBef>
                <a:spcPct val="0"/>
              </a:spcBef>
              <a:spcAft>
                <a:spcPct val="15000"/>
              </a:spcAft>
              <a:buChar char="••"/>
            </a:pPr>
            <a:r>
              <a:rPr lang="en-US" sz="825"/>
              <a:t>MS - Health Science</a:t>
            </a:r>
          </a:p>
          <a:p>
            <a:pPr marL="42863" lvl="1" indent="-42863" defTabSz="366713">
              <a:lnSpc>
                <a:spcPct val="90000"/>
              </a:lnSpc>
              <a:spcBef>
                <a:spcPct val="0"/>
              </a:spcBef>
              <a:spcAft>
                <a:spcPct val="15000"/>
              </a:spcAft>
              <a:buChar char="••"/>
            </a:pPr>
            <a:r>
              <a:rPr lang="en-US" sz="825"/>
              <a:t>MS - Clinical Mental Health Counseling</a:t>
            </a:r>
          </a:p>
          <a:p>
            <a:pPr marL="42863" lvl="1" indent="-42863" defTabSz="366713">
              <a:lnSpc>
                <a:spcPct val="90000"/>
              </a:lnSpc>
              <a:spcBef>
                <a:spcPct val="0"/>
              </a:spcBef>
              <a:spcAft>
                <a:spcPct val="15000"/>
              </a:spcAft>
              <a:buChar char="••"/>
            </a:pPr>
            <a:r>
              <a:rPr lang="en-US" sz="825"/>
              <a:t>DNP - Adult Gerontology (AGPCNP)</a:t>
            </a:r>
          </a:p>
          <a:p>
            <a:pPr marL="42863" lvl="1" indent="-42863" defTabSz="366713">
              <a:lnSpc>
                <a:spcPct val="90000"/>
              </a:lnSpc>
              <a:spcBef>
                <a:spcPct val="0"/>
              </a:spcBef>
              <a:spcAft>
                <a:spcPct val="15000"/>
              </a:spcAft>
              <a:buChar char="••"/>
            </a:pPr>
            <a:r>
              <a:rPr lang="en-US" sz="825"/>
              <a:t>DNP - Executive Leadership </a:t>
            </a:r>
          </a:p>
          <a:p>
            <a:pPr marL="42863" lvl="1" indent="-42863" defTabSz="366713">
              <a:lnSpc>
                <a:spcPct val="90000"/>
              </a:lnSpc>
              <a:spcBef>
                <a:spcPct val="0"/>
              </a:spcBef>
              <a:spcAft>
                <a:spcPct val="15000"/>
              </a:spcAft>
              <a:buChar char="••"/>
            </a:pPr>
            <a:r>
              <a:rPr lang="en-US" sz="825"/>
              <a:t>DNP - Family Nurse Practitioner</a:t>
            </a:r>
          </a:p>
          <a:p>
            <a:pPr marL="42863" lvl="1" indent="-42863" defTabSz="366713">
              <a:lnSpc>
                <a:spcPct val="90000"/>
              </a:lnSpc>
              <a:spcBef>
                <a:spcPct val="0"/>
              </a:spcBef>
              <a:spcAft>
                <a:spcPct val="15000"/>
              </a:spcAft>
              <a:buChar char="••"/>
            </a:pPr>
            <a:r>
              <a:rPr lang="en-US" sz="825" err="1"/>
              <a:t>PharmD</a:t>
            </a:r>
            <a:endParaRPr lang="en-US" sz="825"/>
          </a:p>
          <a:p>
            <a:pPr marL="42863" lvl="1" indent="-42863" defTabSz="366713">
              <a:lnSpc>
                <a:spcPct val="90000"/>
              </a:lnSpc>
              <a:spcBef>
                <a:spcPct val="0"/>
              </a:spcBef>
              <a:spcAft>
                <a:spcPct val="15000"/>
              </a:spcAft>
              <a:buChar char="••"/>
            </a:pPr>
            <a:endParaRPr lang="en-US" sz="825"/>
          </a:p>
        </p:txBody>
      </p:sp>
      <p:grpSp>
        <p:nvGrpSpPr>
          <p:cNvPr id="30" name="Group 29"/>
          <p:cNvGrpSpPr/>
          <p:nvPr/>
        </p:nvGrpSpPr>
        <p:grpSpPr>
          <a:xfrm>
            <a:off x="3736530" y="5498730"/>
            <a:ext cx="3952757" cy="507397"/>
            <a:chOff x="2657608" y="6017517"/>
            <a:chExt cx="5270342" cy="676529"/>
          </a:xfrm>
        </p:grpSpPr>
        <p:sp>
          <p:nvSpPr>
            <p:cNvPr id="31" name="Left-Right Arrow 30"/>
            <p:cNvSpPr/>
            <p:nvPr/>
          </p:nvSpPr>
          <p:spPr>
            <a:xfrm>
              <a:off x="2657608" y="6017517"/>
              <a:ext cx="5270342" cy="676529"/>
            </a:xfrm>
            <a:prstGeom prst="lef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p:cNvSpPr txBox="1"/>
            <p:nvPr/>
          </p:nvSpPr>
          <p:spPr>
            <a:xfrm>
              <a:off x="2827549" y="6131121"/>
              <a:ext cx="4930459" cy="400109"/>
            </a:xfrm>
            <a:prstGeom prst="rect">
              <a:avLst/>
            </a:prstGeom>
            <a:noFill/>
          </p:spPr>
          <p:txBody>
            <a:bodyPr wrap="square" rtlCol="0">
              <a:spAutoFit/>
            </a:bodyPr>
            <a:lstStyle/>
            <a:p>
              <a:pPr algn="ctr"/>
              <a:r>
                <a:rPr lang="en-US" sz="1350" dirty="0">
                  <a:solidFill>
                    <a:schemeClr val="bg1"/>
                  </a:solidFill>
                </a:rPr>
                <a:t>Internships and Employment</a:t>
              </a:r>
            </a:p>
          </p:txBody>
        </p:sp>
      </p:grpSp>
    </p:spTree>
    <p:extLst>
      <p:ext uri="{BB962C8B-B14F-4D97-AF65-F5344CB8AC3E}">
        <p14:creationId xmlns:p14="http://schemas.microsoft.com/office/powerpoint/2010/main" val="337452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36852"/>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72577"/>
            <a:ext cx="8229600" cy="700995"/>
          </a:xfrm>
        </p:spPr>
        <p:txBody>
          <a:bodyPr>
            <a:normAutofit/>
          </a:bodyPr>
          <a:lstStyle/>
          <a:p>
            <a:r>
              <a:rPr lang="en-US" sz="3600" dirty="0">
                <a:solidFill>
                  <a:schemeClr val="bg1"/>
                </a:solidFill>
                <a:latin typeface="Helvetica"/>
              </a:rPr>
              <a:t> New Projects   </a:t>
            </a:r>
          </a:p>
        </p:txBody>
      </p:sp>
      <p:pic>
        <p:nvPicPr>
          <p:cNvPr id="8" name="Picture 2"/>
          <p:cNvPicPr>
            <a:picLocks noChangeAspect="1" noChangeArrowheads="1"/>
          </p:cNvPicPr>
          <p:nvPr/>
        </p:nvPicPr>
        <p:blipFill>
          <a:blip r:embed="rId2"/>
          <a:srcRect/>
          <a:stretch>
            <a:fillRect/>
          </a:stretch>
        </p:blipFill>
        <p:spPr bwMode="auto">
          <a:xfrm>
            <a:off x="9500492" y="2625162"/>
            <a:ext cx="2438400" cy="1184838"/>
          </a:xfrm>
          <a:prstGeom prst="rect">
            <a:avLst/>
          </a:prstGeom>
          <a:noFill/>
          <a:ln w="9525">
            <a:noFill/>
            <a:miter lim="800000"/>
            <a:headEnd/>
            <a:tailEnd/>
          </a:ln>
          <a:effectLst/>
        </p:spPr>
      </p:pic>
      <p:pic>
        <p:nvPicPr>
          <p:cNvPr id="2050" name="Picture 2" descr="29,067 Logistics Team Stock Photos, Pictures &amp; Royalty-Free ...">
            <a:extLst>
              <a:ext uri="{FF2B5EF4-FFF2-40B4-BE49-F238E27FC236}">
                <a16:creationId xmlns:a16="http://schemas.microsoft.com/office/drawing/2014/main" id="{C31AC819-6BCC-4DF0-42BD-6CBAB3497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02433"/>
            <a:ext cx="2964459" cy="19763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93C4A2-5843-CFFD-164F-C8DE3B8B7981}"/>
              </a:ext>
            </a:extLst>
          </p:cNvPr>
          <p:cNvSpPr txBox="1"/>
          <p:nvPr/>
        </p:nvSpPr>
        <p:spPr>
          <a:xfrm>
            <a:off x="1342586" y="2983468"/>
            <a:ext cx="2133600" cy="369332"/>
          </a:xfrm>
          <a:prstGeom prst="rect">
            <a:avLst/>
          </a:prstGeom>
          <a:noFill/>
        </p:spPr>
        <p:txBody>
          <a:bodyPr wrap="square" rtlCol="0">
            <a:spAutoFit/>
          </a:bodyPr>
          <a:lstStyle/>
          <a:p>
            <a:pPr algn="ctr"/>
            <a:r>
              <a:rPr lang="en-US" dirty="0"/>
              <a:t>Project Rack </a:t>
            </a:r>
          </a:p>
        </p:txBody>
      </p:sp>
      <p:pic>
        <p:nvPicPr>
          <p:cNvPr id="5" name="Picture 4">
            <a:extLst>
              <a:ext uri="{FF2B5EF4-FFF2-40B4-BE49-F238E27FC236}">
                <a16:creationId xmlns:a16="http://schemas.microsoft.com/office/drawing/2014/main" id="{619CF160-CEF7-B76B-9B9A-DCD0EEF4F15F}"/>
              </a:ext>
            </a:extLst>
          </p:cNvPr>
          <p:cNvPicPr>
            <a:picLocks noChangeAspect="1"/>
          </p:cNvPicPr>
          <p:nvPr/>
        </p:nvPicPr>
        <p:blipFill>
          <a:blip r:embed="rId4"/>
          <a:stretch>
            <a:fillRect/>
          </a:stretch>
        </p:blipFill>
        <p:spPr>
          <a:xfrm>
            <a:off x="7688859" y="2878504"/>
            <a:ext cx="1371599" cy="607325"/>
          </a:xfrm>
          <a:prstGeom prst="rect">
            <a:avLst/>
          </a:prstGeom>
        </p:spPr>
      </p:pic>
      <p:pic>
        <p:nvPicPr>
          <p:cNvPr id="10" name="Picture 9">
            <a:extLst>
              <a:ext uri="{FF2B5EF4-FFF2-40B4-BE49-F238E27FC236}">
                <a16:creationId xmlns:a16="http://schemas.microsoft.com/office/drawing/2014/main" id="{4025B36F-1ED5-A727-87D4-41404AD7A87C}"/>
              </a:ext>
            </a:extLst>
          </p:cNvPr>
          <p:cNvPicPr>
            <a:picLocks noChangeAspect="1"/>
          </p:cNvPicPr>
          <p:nvPr/>
        </p:nvPicPr>
        <p:blipFill>
          <a:blip r:embed="rId5"/>
          <a:stretch>
            <a:fillRect/>
          </a:stretch>
        </p:blipFill>
        <p:spPr>
          <a:xfrm>
            <a:off x="6849959" y="1031435"/>
            <a:ext cx="2904677" cy="1763815"/>
          </a:xfrm>
          <a:prstGeom prst="rect">
            <a:avLst/>
          </a:prstGeom>
        </p:spPr>
      </p:pic>
      <p:pic>
        <p:nvPicPr>
          <p:cNvPr id="12" name="Picture 11">
            <a:extLst>
              <a:ext uri="{FF2B5EF4-FFF2-40B4-BE49-F238E27FC236}">
                <a16:creationId xmlns:a16="http://schemas.microsoft.com/office/drawing/2014/main" id="{522355C1-6D86-C5C5-8981-729E671D3B0D}"/>
              </a:ext>
            </a:extLst>
          </p:cNvPr>
          <p:cNvPicPr>
            <a:picLocks noChangeAspect="1"/>
          </p:cNvPicPr>
          <p:nvPr/>
        </p:nvPicPr>
        <p:blipFill>
          <a:blip r:embed="rId6"/>
          <a:stretch>
            <a:fillRect/>
          </a:stretch>
        </p:blipFill>
        <p:spPr>
          <a:xfrm>
            <a:off x="6483120" y="3836264"/>
            <a:ext cx="3498908" cy="1954936"/>
          </a:xfrm>
          <a:prstGeom prst="rect">
            <a:avLst/>
          </a:prstGeom>
        </p:spPr>
      </p:pic>
      <p:pic>
        <p:nvPicPr>
          <p:cNvPr id="15" name="Picture 14">
            <a:extLst>
              <a:ext uri="{FF2B5EF4-FFF2-40B4-BE49-F238E27FC236}">
                <a16:creationId xmlns:a16="http://schemas.microsoft.com/office/drawing/2014/main" id="{C7BADB49-9841-B906-4FF4-BBC88E8296D0}"/>
              </a:ext>
            </a:extLst>
          </p:cNvPr>
          <p:cNvPicPr>
            <a:picLocks noChangeAspect="1"/>
          </p:cNvPicPr>
          <p:nvPr/>
        </p:nvPicPr>
        <p:blipFill>
          <a:blip r:embed="rId7"/>
          <a:stretch>
            <a:fillRect/>
          </a:stretch>
        </p:blipFill>
        <p:spPr>
          <a:xfrm>
            <a:off x="1866325" y="3429000"/>
            <a:ext cx="1295662" cy="639699"/>
          </a:xfrm>
          <a:prstGeom prst="rect">
            <a:avLst/>
          </a:prstGeom>
        </p:spPr>
      </p:pic>
      <p:pic>
        <p:nvPicPr>
          <p:cNvPr id="1028" name="Picture 4" descr="See the source image">
            <a:extLst>
              <a:ext uri="{FF2B5EF4-FFF2-40B4-BE49-F238E27FC236}">
                <a16:creationId xmlns:a16="http://schemas.microsoft.com/office/drawing/2014/main" id="{E1400EAE-4BD1-BDED-12E0-ADC3329677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2498" y="4217428"/>
            <a:ext cx="2647502" cy="1726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FA6FF9D-0748-F525-CDB1-380BC1FA12D3}"/>
              </a:ext>
            </a:extLst>
          </p:cNvPr>
          <p:cNvPicPr>
            <a:picLocks noChangeAspect="1"/>
          </p:cNvPicPr>
          <p:nvPr/>
        </p:nvPicPr>
        <p:blipFill>
          <a:blip r:embed="rId9"/>
          <a:stretch>
            <a:fillRect/>
          </a:stretch>
        </p:blipFill>
        <p:spPr>
          <a:xfrm>
            <a:off x="4048451" y="4114800"/>
            <a:ext cx="2038350" cy="723900"/>
          </a:xfrm>
          <a:prstGeom prst="rect">
            <a:avLst/>
          </a:prstGeom>
        </p:spPr>
      </p:pic>
      <p:sp>
        <p:nvSpPr>
          <p:cNvPr id="4" name="TextBox 3">
            <a:extLst>
              <a:ext uri="{FF2B5EF4-FFF2-40B4-BE49-F238E27FC236}">
                <a16:creationId xmlns:a16="http://schemas.microsoft.com/office/drawing/2014/main" id="{B57406A0-8FF4-73DC-1C9B-EE87D4AA15CC}"/>
              </a:ext>
            </a:extLst>
          </p:cNvPr>
          <p:cNvSpPr txBox="1"/>
          <p:nvPr/>
        </p:nvSpPr>
        <p:spPr>
          <a:xfrm>
            <a:off x="4716358" y="2971800"/>
            <a:ext cx="2133600" cy="369332"/>
          </a:xfrm>
          <a:prstGeom prst="rect">
            <a:avLst/>
          </a:prstGeom>
          <a:noFill/>
        </p:spPr>
        <p:txBody>
          <a:bodyPr wrap="square" rtlCol="0">
            <a:spAutoFit/>
          </a:bodyPr>
          <a:lstStyle/>
          <a:p>
            <a:r>
              <a:rPr lang="en-US" dirty="0"/>
              <a:t>Project Cypress</a:t>
            </a:r>
          </a:p>
        </p:txBody>
      </p:sp>
      <p:pic>
        <p:nvPicPr>
          <p:cNvPr id="1026" name="Picture 2" descr="4,245 Information Technology Solutions Photos - Free ...">
            <a:extLst>
              <a:ext uri="{FF2B5EF4-FFF2-40B4-BE49-F238E27FC236}">
                <a16:creationId xmlns:a16="http://schemas.microsoft.com/office/drawing/2014/main" id="{B159A5EA-BD8F-E81A-032F-ACC9BD8F5AE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7413" y="1092585"/>
            <a:ext cx="2566390" cy="19861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B26D407-C2AB-CDCC-CDA8-407A1D0B3DA9}"/>
              </a:ext>
            </a:extLst>
          </p:cNvPr>
          <p:cNvPicPr>
            <a:picLocks noChangeAspect="1"/>
          </p:cNvPicPr>
          <p:nvPr/>
        </p:nvPicPr>
        <p:blipFill>
          <a:blip r:embed="rId11"/>
          <a:stretch>
            <a:fillRect/>
          </a:stretch>
        </p:blipFill>
        <p:spPr>
          <a:xfrm>
            <a:off x="3726459" y="3505200"/>
            <a:ext cx="2466975" cy="542925"/>
          </a:xfrm>
          <a:prstGeom prst="rect">
            <a:avLst/>
          </a:prstGeom>
        </p:spPr>
      </p:pic>
      <p:pic>
        <p:nvPicPr>
          <p:cNvPr id="9" name="Picture 2" descr="Ideal Nutrition">
            <a:extLst>
              <a:ext uri="{FF2B5EF4-FFF2-40B4-BE49-F238E27FC236}">
                <a16:creationId xmlns:a16="http://schemas.microsoft.com/office/drawing/2014/main" id="{1996DE7C-DCAB-3757-EC0D-9DFC815BF2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3400" y="5092262"/>
            <a:ext cx="1447800" cy="69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03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8800" y="0"/>
            <a:ext cx="8077200" cy="6052196"/>
          </a:xfrm>
          <a:prstGeom prst="rect">
            <a:avLst/>
          </a:prstGeom>
        </p:spPr>
      </p:pic>
      <p:sp>
        <p:nvSpPr>
          <p:cNvPr id="3" name="Title 2">
            <a:extLst>
              <a:ext uri="{FF2B5EF4-FFF2-40B4-BE49-F238E27FC236}">
                <a16:creationId xmlns:a16="http://schemas.microsoft.com/office/drawing/2014/main" id="{20C549EC-B551-079F-6C79-3E83DCBFDA3B}"/>
              </a:ext>
            </a:extLst>
          </p:cNvPr>
          <p:cNvSpPr>
            <a:spLocks noGrp="1"/>
          </p:cNvSpPr>
          <p:nvPr>
            <p:ph type="title"/>
          </p:nvPr>
        </p:nvSpPr>
        <p:spPr>
          <a:xfrm>
            <a:off x="614516" y="-858991"/>
            <a:ext cx="10962968" cy="858991"/>
          </a:xfrm>
        </p:spPr>
        <p:txBody>
          <a:bodyPr vert="horz" lIns="91440" tIns="45720" rIns="91440" bIns="45720" rtlCol="0" anchor="b">
            <a:normAutofit/>
          </a:bodyPr>
          <a:lstStyle/>
          <a:p>
            <a:r>
              <a:rPr lang="en-US" dirty="0"/>
              <a:t>The Emerging Megaregions</a:t>
            </a:r>
          </a:p>
        </p:txBody>
      </p:sp>
    </p:spTree>
    <p:extLst>
      <p:ext uri="{BB962C8B-B14F-4D97-AF65-F5344CB8AC3E}">
        <p14:creationId xmlns:p14="http://schemas.microsoft.com/office/powerpoint/2010/main" val="190946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76400" y="304800"/>
            <a:ext cx="4833690" cy="5954486"/>
          </a:xfrm>
          <a:prstGeom prst="rect">
            <a:avLst/>
          </a:prstGeom>
        </p:spPr>
        <p:txBody>
          <a:bodyPr vert="horz" wrap="square" lIns="91440" tIns="45720" rIns="91440" bIns="45720" rtlCol="0">
            <a:normAutofit/>
          </a:bodyPr>
          <a:lstStyle/>
          <a:p>
            <a:pPr algn="ctr"/>
            <a:r>
              <a:rPr lang="en-US" sz="2600" b="1" dirty="0">
                <a:solidFill>
                  <a:srgbClr val="00B050"/>
                </a:solidFill>
                <a:latin typeface=""/>
              </a:rPr>
              <a:t>10,706,000</a:t>
            </a:r>
          </a:p>
          <a:p>
            <a:pPr algn="ctr"/>
            <a:r>
              <a:rPr lang="en-US" sz="1600" dirty="0">
                <a:solidFill>
                  <a:srgbClr val="0D76BD"/>
                </a:solidFill>
                <a:latin typeface=""/>
              </a:rPr>
              <a:t>Florida Labor Force</a:t>
            </a:r>
          </a:p>
          <a:p>
            <a:pPr algn="ctr"/>
            <a:endParaRPr lang="en-US" sz="1100" dirty="0">
              <a:solidFill>
                <a:srgbClr val="0D76BD"/>
              </a:solidFill>
              <a:latin typeface=""/>
            </a:endParaRPr>
          </a:p>
          <a:p>
            <a:pPr algn="ctr"/>
            <a:r>
              <a:rPr lang="en-US" sz="2600" b="1" dirty="0">
                <a:solidFill>
                  <a:srgbClr val="00B050"/>
                </a:solidFill>
                <a:latin typeface=""/>
              </a:rPr>
              <a:t>US 3.3%   FL 2.6%   PBC 2.6%</a:t>
            </a:r>
          </a:p>
          <a:p>
            <a:pPr algn="ctr"/>
            <a:r>
              <a:rPr lang="en-US" sz="1600" dirty="0">
                <a:solidFill>
                  <a:srgbClr val="0D76BD"/>
                </a:solidFill>
                <a:latin typeface=""/>
              </a:rPr>
              <a:t>Unemployment Rate</a:t>
            </a:r>
          </a:p>
          <a:p>
            <a:endParaRPr lang="en-US" sz="1100" dirty="0">
              <a:solidFill>
                <a:srgbClr val="0D76BD"/>
              </a:solidFill>
              <a:latin typeface=""/>
            </a:endParaRPr>
          </a:p>
          <a:p>
            <a:pPr algn="ctr"/>
            <a:r>
              <a:rPr lang="en-US" sz="1600" dirty="0">
                <a:solidFill>
                  <a:srgbClr val="0D76BD"/>
                </a:solidFill>
                <a:latin typeface=""/>
              </a:rPr>
              <a:t>Florida gained </a:t>
            </a:r>
            <a:r>
              <a:rPr lang="en-US" sz="1600" b="1" dirty="0">
                <a:solidFill>
                  <a:srgbClr val="0D76BD"/>
                </a:solidFill>
                <a:latin typeface=""/>
              </a:rPr>
              <a:t>443,600</a:t>
            </a:r>
            <a:r>
              <a:rPr lang="en-US" sz="1600" dirty="0">
                <a:solidFill>
                  <a:srgbClr val="0D76BD"/>
                </a:solidFill>
                <a:latin typeface=""/>
              </a:rPr>
              <a:t> jobs (4.9%) over the last 12 months</a:t>
            </a:r>
            <a:br>
              <a:rPr lang="en-US" sz="2400" dirty="0">
                <a:solidFill>
                  <a:srgbClr val="0D76BD"/>
                </a:solidFill>
                <a:latin typeface=""/>
              </a:rPr>
            </a:br>
            <a:endParaRPr lang="en-US" sz="1100" dirty="0">
              <a:solidFill>
                <a:srgbClr val="0D76BD"/>
              </a:solidFill>
              <a:latin typeface=""/>
            </a:endParaRPr>
          </a:p>
          <a:p>
            <a:pPr algn="ctr"/>
            <a:r>
              <a:rPr lang="en-US" sz="2400" b="1" dirty="0">
                <a:solidFill>
                  <a:srgbClr val="00B050"/>
                </a:solidFill>
                <a:latin typeface=""/>
              </a:rPr>
              <a:t>526,487 </a:t>
            </a:r>
          </a:p>
          <a:p>
            <a:pPr algn="ctr"/>
            <a:r>
              <a:rPr lang="en-US" sz="1600" dirty="0">
                <a:solidFill>
                  <a:srgbClr val="0D76BD"/>
                </a:solidFill>
                <a:latin typeface=""/>
              </a:rPr>
              <a:t>Available Jobs In Florida*</a:t>
            </a:r>
          </a:p>
          <a:p>
            <a:pPr algn="ctr"/>
            <a:endParaRPr lang="en-US" sz="1100" dirty="0">
              <a:solidFill>
                <a:srgbClr val="0D76BD"/>
              </a:solidFill>
              <a:latin typeface=""/>
            </a:endParaRPr>
          </a:p>
          <a:p>
            <a:pPr algn="ctr"/>
            <a:r>
              <a:rPr lang="en-US" sz="2400" b="1" dirty="0">
                <a:solidFill>
                  <a:srgbClr val="00B050"/>
                </a:solidFill>
                <a:latin typeface=""/>
              </a:rPr>
              <a:t>$47.9 – PBC</a:t>
            </a:r>
          </a:p>
          <a:p>
            <a:pPr algn="ctr"/>
            <a:r>
              <a:rPr lang="en-US" sz="2400" b="1" dirty="0">
                <a:solidFill>
                  <a:srgbClr val="00B050"/>
                </a:solidFill>
                <a:latin typeface=""/>
              </a:rPr>
              <a:t>$51.6 - FL</a:t>
            </a:r>
            <a:endParaRPr lang="en-US" sz="2400" b="1" dirty="0">
              <a:solidFill>
                <a:srgbClr val="0D76BD"/>
              </a:solidFill>
              <a:latin typeface=""/>
            </a:endParaRPr>
          </a:p>
          <a:p>
            <a:pPr algn="ctr"/>
            <a:r>
              <a:rPr lang="en-US" sz="1600" dirty="0">
                <a:solidFill>
                  <a:srgbClr val="0D76BD"/>
                </a:solidFill>
                <a:latin typeface=""/>
              </a:rPr>
              <a:t>Average Annual Salary for </a:t>
            </a:r>
          </a:p>
          <a:p>
            <a:pPr algn="ctr"/>
            <a:r>
              <a:rPr lang="en-US" sz="1600" dirty="0">
                <a:solidFill>
                  <a:srgbClr val="0D76BD"/>
                </a:solidFill>
                <a:latin typeface=""/>
              </a:rPr>
              <a:t>Top 20 In-Demand Occupations*</a:t>
            </a:r>
          </a:p>
          <a:p>
            <a:pPr algn="ctr"/>
            <a:endParaRPr lang="en-US" sz="2400" b="1" dirty="0">
              <a:solidFill>
                <a:srgbClr val="00B050"/>
              </a:solidFill>
              <a:latin typeface=""/>
            </a:endParaRPr>
          </a:p>
          <a:p>
            <a:pPr algn="ctr"/>
            <a:r>
              <a:rPr lang="en-US" sz="2400" b="1" dirty="0">
                <a:solidFill>
                  <a:srgbClr val="00B050"/>
                </a:solidFill>
                <a:latin typeface=""/>
              </a:rPr>
              <a:t>$68,331 – PBC</a:t>
            </a:r>
          </a:p>
          <a:p>
            <a:pPr algn="ctr"/>
            <a:r>
              <a:rPr lang="en-US" sz="2400" b="1" dirty="0">
                <a:solidFill>
                  <a:srgbClr val="00B050"/>
                </a:solidFill>
                <a:latin typeface=""/>
              </a:rPr>
              <a:t>$60,299 - FL</a:t>
            </a:r>
            <a:endParaRPr lang="en-US" sz="2400" b="1" dirty="0">
              <a:solidFill>
                <a:srgbClr val="0D76BD"/>
              </a:solidFill>
              <a:latin typeface=""/>
            </a:endParaRPr>
          </a:p>
          <a:p>
            <a:pPr algn="ctr"/>
            <a:r>
              <a:rPr lang="en-US" sz="1600" dirty="0">
                <a:solidFill>
                  <a:srgbClr val="0D76BD"/>
                </a:solidFill>
                <a:latin typeface=""/>
              </a:rPr>
              <a:t>Average Annual Wage</a:t>
            </a:r>
          </a:p>
          <a:p>
            <a:pPr algn="ctr"/>
            <a:endParaRPr lang="en-US" sz="2400" dirty="0">
              <a:solidFill>
                <a:srgbClr val="0D76BD"/>
              </a:solidFill>
              <a:latin typeface=""/>
            </a:endParaRPr>
          </a:p>
          <a:p>
            <a:pPr algn="ctr"/>
            <a:endParaRPr lang="en-US" sz="2400" dirty="0">
              <a:solidFill>
                <a:srgbClr val="0D76BD"/>
              </a:solidFill>
              <a:latin typeface=""/>
            </a:endParaRPr>
          </a:p>
          <a:p>
            <a:pPr algn="ctr"/>
            <a:endParaRPr lang="en-US" sz="2400" dirty="0">
              <a:solidFill>
                <a:srgbClr val="0D76BD"/>
              </a:solidFill>
              <a:latin typeface=""/>
            </a:endParaRPr>
          </a:p>
        </p:txBody>
      </p:sp>
      <p:sp>
        <p:nvSpPr>
          <p:cNvPr id="10" name="TextBox 9"/>
          <p:cNvSpPr txBox="1"/>
          <p:nvPr/>
        </p:nvSpPr>
        <p:spPr>
          <a:xfrm>
            <a:off x="6019801" y="5029200"/>
            <a:ext cx="4495800" cy="935303"/>
          </a:xfrm>
          <a:prstGeom prst="rect">
            <a:avLst/>
          </a:prstGeom>
        </p:spPr>
        <p:txBody>
          <a:bodyPr vert="horz" wrap="square" lIns="91440" tIns="45720" rIns="91440" bIns="45720" rtlCol="0">
            <a:noAutofit/>
          </a:bodyPr>
          <a:lstStyle/>
          <a:p>
            <a:r>
              <a:rPr lang="en-US" sz="2400" dirty="0">
                <a:latin typeface="Calibri" panose="020F0502020204030204" pitchFamily="34" charset="0"/>
                <a:ea typeface="Calibri" panose="020F0502020204030204" pitchFamily="34" charset="0"/>
              </a:rPr>
              <a:t>34,449 job openings vs. 20,428 unemployed people in September</a:t>
            </a:r>
            <a:endParaRPr lang="en-US" sz="2400" i="1" dirty="0">
              <a:solidFill>
                <a:srgbClr val="0D76BD"/>
              </a:solidFill>
              <a:latin typeface=""/>
            </a:endParaRPr>
          </a:p>
        </p:txBody>
      </p:sp>
      <p:pic>
        <p:nvPicPr>
          <p:cNvPr id="6" name="Picture 5"/>
          <p:cNvPicPr>
            <a:picLocks noChangeAspect="1"/>
          </p:cNvPicPr>
          <p:nvPr/>
        </p:nvPicPr>
        <p:blipFill>
          <a:blip r:embed="rId3">
            <a:clrChange>
              <a:clrFrom>
                <a:srgbClr val="FEFE97">
                  <a:alpha val="63922"/>
                </a:srgbClr>
              </a:clrFrom>
              <a:clrTo>
                <a:srgbClr val="FEFE97">
                  <a:alpha val="0"/>
                </a:srgbClr>
              </a:clrTo>
            </a:clrChange>
            <a:extLst>
              <a:ext uri="{BEBA8EAE-BF5A-486C-A8C5-ECC9F3942E4B}">
                <a14:imgProps xmlns:a14="http://schemas.microsoft.com/office/drawing/2010/main">
                  <a14:imgLayer r:embed="rId4">
                    <a14:imgEffect>
                      <a14:backgroundRemoval t="0" b="100000" l="9887" r="96903">
                        <a14:backgroundMark x1="50923" y1="96577" x2="50923" y2="96577"/>
                        <a14:backgroundMark x1="48064" y1="94792" x2="48064" y2="94792"/>
                        <a14:backgroundMark x1="48064" y1="94792" x2="48064" y2="94792"/>
                        <a14:backgroundMark x1="60334" y1="94940" x2="28588" y2="99851"/>
                        <a14:backgroundMark x1="42466" y1="92857" x2="44014" y2="86012"/>
                        <a14:backgroundMark x1="65932" y1="61607" x2="70042" y2="55060"/>
                      </a14:backgroundRemoval>
                    </a14:imgEffect>
                    <a14:imgEffect>
                      <a14:colorTemperature colorTemp="1075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4319214">
            <a:off x="4468247" y="1079728"/>
            <a:ext cx="7507431" cy="3394956"/>
          </a:xfrm>
          <a:prstGeom prst="rect">
            <a:avLst/>
          </a:prstGeom>
          <a:effectLst>
            <a:softEdge rad="31750"/>
          </a:effectLst>
        </p:spPr>
      </p:pic>
      <p:sp>
        <p:nvSpPr>
          <p:cNvPr id="2" name="Title 1">
            <a:extLst>
              <a:ext uri="{FF2B5EF4-FFF2-40B4-BE49-F238E27FC236}">
                <a16:creationId xmlns:a16="http://schemas.microsoft.com/office/drawing/2014/main" id="{DDD3D611-ECBF-C949-C8C7-EA568310F3CF}"/>
              </a:ext>
            </a:extLst>
          </p:cNvPr>
          <p:cNvSpPr>
            <a:spLocks noGrp="1"/>
          </p:cNvSpPr>
          <p:nvPr>
            <p:ph type="title"/>
          </p:nvPr>
        </p:nvSpPr>
        <p:spPr>
          <a:xfrm>
            <a:off x="614516" y="-858991"/>
            <a:ext cx="10962968" cy="858991"/>
          </a:xfrm>
        </p:spPr>
        <p:txBody>
          <a:bodyPr vert="horz" lIns="91440" tIns="45720" rIns="91440" bIns="45720" rtlCol="0" anchor="b">
            <a:normAutofit/>
          </a:bodyPr>
          <a:lstStyle/>
          <a:p>
            <a:r>
              <a:rPr lang="en-US" dirty="0"/>
              <a:t>Jobs</a:t>
            </a:r>
          </a:p>
        </p:txBody>
      </p:sp>
    </p:spTree>
    <p:extLst>
      <p:ext uri="{BB962C8B-B14F-4D97-AF65-F5344CB8AC3E}">
        <p14:creationId xmlns:p14="http://schemas.microsoft.com/office/powerpoint/2010/main" val="310753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Job Gains </a:t>
            </a:r>
          </a:p>
        </p:txBody>
      </p:sp>
      <p:pic>
        <p:nvPicPr>
          <p:cNvPr id="5" name="Picture 2"/>
          <p:cNvPicPr>
            <a:picLocks noChangeAspect="1" noChangeArrowheads="1"/>
          </p:cNvPicPr>
          <p:nvPr/>
        </p:nvPicPr>
        <p:blipFill>
          <a:blip r:embed="rId3"/>
          <a:srcRect/>
          <a:stretch>
            <a:fillRect/>
          </a:stretch>
        </p:blipFill>
        <p:spPr bwMode="auto">
          <a:xfrm>
            <a:off x="0" y="4671375"/>
            <a:ext cx="2935704" cy="1500825"/>
          </a:xfrm>
          <a:prstGeom prst="rect">
            <a:avLst/>
          </a:prstGeom>
          <a:noFill/>
          <a:ln w="9525">
            <a:noFill/>
            <a:miter lim="800000"/>
            <a:headEnd/>
            <a:tailEnd/>
          </a:ln>
          <a:effectLst/>
        </p:spPr>
      </p:pic>
      <p:sp>
        <p:nvSpPr>
          <p:cNvPr id="6" name="Text Placeholder 5">
            <a:extLst>
              <a:ext uri="{FF2B5EF4-FFF2-40B4-BE49-F238E27FC236}">
                <a16:creationId xmlns:a16="http://schemas.microsoft.com/office/drawing/2014/main" id="{271580EB-048F-DC4B-C4C1-48F3E0CDB5E8}"/>
              </a:ext>
            </a:extLst>
          </p:cNvPr>
          <p:cNvSpPr>
            <a:spLocks noGrp="1"/>
          </p:cNvSpPr>
          <p:nvPr>
            <p:ph type="body" sz="quarter" idx="10"/>
          </p:nvPr>
        </p:nvSpPr>
        <p:spPr>
          <a:xfrm>
            <a:off x="1981200" y="990600"/>
            <a:ext cx="8229600" cy="5384800"/>
          </a:xfrm>
        </p:spPr>
        <p:txBody>
          <a:bodyPr>
            <a:normAutofit fontScale="70000" lnSpcReduction="20000"/>
          </a:bodyPr>
          <a:lstStyle/>
          <a:p>
            <a:pPr algn="l" fontAlgn="base"/>
            <a:r>
              <a:rPr lang="en-US" b="0" i="0" dirty="0">
                <a:solidFill>
                  <a:schemeClr val="tx1"/>
                </a:solidFill>
                <a:effectLst/>
                <a:latin typeface="Open Sans" panose="020B0606030504020204" pitchFamily="34" charset="0"/>
              </a:rPr>
              <a:t>By the numbers, over-the-year job gains in Palm Beach County were:</a:t>
            </a:r>
          </a:p>
          <a:p>
            <a:pPr algn="l" fontAlgn="base"/>
            <a:r>
              <a:rPr lang="en-US" b="1" i="0" u="sng" dirty="0">
                <a:solidFill>
                  <a:schemeClr val="tx1"/>
                </a:solidFill>
                <a:effectLst/>
                <a:latin typeface="inherit"/>
              </a:rPr>
              <a:t>Industry                                                               Change                                 Total jobs</a:t>
            </a:r>
            <a:endParaRPr lang="en-US" b="0" i="0" dirty="0">
              <a:solidFill>
                <a:schemeClr val="tx1"/>
              </a:solidFill>
              <a:effectLst/>
              <a:latin typeface="Open Sans" panose="020B0606030504020204" pitchFamily="34" charset="0"/>
            </a:endParaRPr>
          </a:p>
          <a:p>
            <a:pPr algn="l" fontAlgn="base"/>
            <a:r>
              <a:rPr lang="en-US" b="0" i="0" dirty="0">
                <a:solidFill>
                  <a:schemeClr val="tx1"/>
                </a:solidFill>
                <a:effectLst/>
                <a:latin typeface="Open Sans" panose="020B0606030504020204" pitchFamily="34" charset="0"/>
              </a:rPr>
              <a:t>Leisure/hospitality                                            +11,100                          92,100       </a:t>
            </a:r>
          </a:p>
          <a:p>
            <a:pPr algn="l" fontAlgn="base"/>
            <a:r>
              <a:rPr lang="en-US" b="0" i="0" dirty="0">
                <a:solidFill>
                  <a:schemeClr val="tx1"/>
                </a:solidFill>
                <a:effectLst/>
                <a:latin typeface="Open Sans" panose="020B0606030504020204" pitchFamily="34" charset="0"/>
              </a:rPr>
              <a:t>Education/health services                               +7,100                           109,700</a:t>
            </a:r>
          </a:p>
          <a:p>
            <a:pPr algn="l" fontAlgn="base"/>
            <a:r>
              <a:rPr lang="en-US" b="0" i="0" dirty="0">
                <a:solidFill>
                  <a:schemeClr val="tx1"/>
                </a:solidFill>
                <a:effectLst/>
                <a:latin typeface="Open Sans" panose="020B0606030504020204" pitchFamily="34" charset="0"/>
              </a:rPr>
              <a:t>Trade/transportation/utilities                         +4,500                           121,300</a:t>
            </a:r>
          </a:p>
          <a:p>
            <a:pPr algn="l" fontAlgn="base"/>
            <a:r>
              <a:rPr lang="en-US" b="0" i="0" dirty="0">
                <a:solidFill>
                  <a:schemeClr val="tx1"/>
                </a:solidFill>
                <a:effectLst/>
                <a:latin typeface="Open Sans" panose="020B0606030504020204" pitchFamily="34" charset="0"/>
              </a:rPr>
              <a:t>Other services                                                   +4,500 jobs                     35,000</a:t>
            </a:r>
          </a:p>
          <a:p>
            <a:pPr algn="l" fontAlgn="base"/>
            <a:r>
              <a:rPr lang="en-US" b="0" i="0" dirty="0">
                <a:solidFill>
                  <a:schemeClr val="tx1"/>
                </a:solidFill>
                <a:effectLst/>
                <a:latin typeface="Open Sans" panose="020B0606030504020204" pitchFamily="34" charset="0"/>
              </a:rPr>
              <a:t>Construction                                                      +1,000 jobs                     40,300</a:t>
            </a:r>
          </a:p>
          <a:p>
            <a:pPr algn="l" fontAlgn="base"/>
            <a:r>
              <a:rPr lang="en-US" b="0" i="0" dirty="0">
                <a:solidFill>
                  <a:schemeClr val="tx1"/>
                </a:solidFill>
                <a:effectLst/>
                <a:latin typeface="Open Sans" panose="020B0606030504020204" pitchFamily="34" charset="0"/>
              </a:rPr>
              <a:t>Manufacturing                                                  +1,100 jobs                      21,500</a:t>
            </a:r>
          </a:p>
          <a:p>
            <a:pPr algn="l" fontAlgn="base"/>
            <a:r>
              <a:rPr lang="en-US" b="0" i="0" dirty="0">
                <a:solidFill>
                  <a:schemeClr val="tx1"/>
                </a:solidFill>
                <a:effectLst/>
                <a:latin typeface="Open Sans" panose="020B0606030504020204" pitchFamily="34" charset="0"/>
              </a:rPr>
              <a:t>Financial activities                                            +800 jobs                         46,900</a:t>
            </a:r>
          </a:p>
          <a:p>
            <a:pPr algn="l" fontAlgn="base"/>
            <a:r>
              <a:rPr lang="en-US" b="0" i="0" dirty="0">
                <a:solidFill>
                  <a:schemeClr val="tx1"/>
                </a:solidFill>
                <a:effectLst/>
                <a:latin typeface="Open Sans" panose="020B0606030504020204" pitchFamily="34" charset="0"/>
              </a:rPr>
              <a:t>Government                                                      +800 jobs                         63,800</a:t>
            </a:r>
          </a:p>
          <a:p>
            <a:pPr algn="l" fontAlgn="base"/>
            <a:r>
              <a:rPr lang="en-US" b="0" i="0" dirty="0">
                <a:solidFill>
                  <a:schemeClr val="tx1"/>
                </a:solidFill>
                <a:effectLst/>
                <a:latin typeface="Open Sans" panose="020B0606030504020204" pitchFamily="34" charset="0"/>
              </a:rPr>
              <a:t>Professional/business services                      +300s                             125,800</a:t>
            </a:r>
          </a:p>
          <a:p>
            <a:pPr algn="l" fontAlgn="base"/>
            <a:r>
              <a:rPr lang="en-US" b="0" i="0" dirty="0">
                <a:solidFill>
                  <a:schemeClr val="tx1"/>
                </a:solidFill>
                <a:effectLst/>
                <a:latin typeface="Open Sans" panose="020B0606030504020204" pitchFamily="34" charset="0"/>
              </a:rPr>
              <a:t>Information                                                        unchanged                     10,600</a:t>
            </a:r>
          </a:p>
          <a:p>
            <a:endParaRPr lang="en-US" dirty="0"/>
          </a:p>
        </p:txBody>
      </p:sp>
    </p:spTree>
    <p:extLst>
      <p:ext uri="{BB962C8B-B14F-4D97-AF65-F5344CB8AC3E}">
        <p14:creationId xmlns:p14="http://schemas.microsoft.com/office/powerpoint/2010/main" val="135455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2979585" y="1066800"/>
            <a:ext cx="2721004" cy="2721004"/>
          </a:xfrm>
          <a:prstGeom prst="ellipse">
            <a:avLst/>
          </a:prstGeom>
          <a:solidFill>
            <a:srgbClr val="0D76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mn-lt"/>
                <a:ea typeface="+mn-ea"/>
                <a:cs typeface="+mn-cs"/>
              </a:rPr>
              <a:t>Traditional </a:t>
            </a:r>
          </a:p>
          <a:p>
            <a:pPr algn="ctr"/>
            <a:r>
              <a:rPr lang="en-US" sz="1050" b="1" dirty="0">
                <a:solidFill>
                  <a:schemeClr val="bg1"/>
                </a:solidFill>
              </a:rPr>
              <a:t>Work Arrangements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mn-lt"/>
              <a:ea typeface="+mn-ea"/>
              <a:cs typeface="+mn-cs"/>
            </a:endParaRPr>
          </a:p>
          <a:p>
            <a:pPr marL="171450" indent="-171450" algn="ctr">
              <a:buFontTx/>
              <a:buChar char="-"/>
            </a:pPr>
            <a:r>
              <a:rPr lang="en-US" sz="1000" b="1" dirty="0">
                <a:solidFill>
                  <a:schemeClr val="tx1"/>
                </a:solidFill>
              </a:rPr>
              <a:t>Full or part-time wage</a:t>
            </a:r>
            <a:br>
              <a:rPr lang="en-US" sz="1000" b="1" dirty="0">
                <a:solidFill>
                  <a:schemeClr val="tx1"/>
                </a:solidFill>
              </a:rPr>
            </a:br>
            <a:r>
              <a:rPr lang="en-US" sz="1000" b="1" dirty="0">
                <a:solidFill>
                  <a:schemeClr val="tx1"/>
                </a:solidFill>
              </a:rPr>
              <a:t> and salary workers</a:t>
            </a:r>
          </a:p>
          <a:p>
            <a:pPr marL="171450" indent="-171450" algn="ctr">
              <a:buFontTx/>
              <a:buChar char="-"/>
            </a:pPr>
            <a:r>
              <a:rPr lang="en-US" sz="1000" b="1" dirty="0">
                <a:solidFill>
                  <a:schemeClr val="tx1"/>
                </a:solidFill>
              </a:rPr>
              <a:t>Self-employed/non-employers in own incorporated business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Oval 2"/>
          <p:cNvSpPr>
            <a:spLocks noChangeAspect="1"/>
          </p:cNvSpPr>
          <p:nvPr/>
        </p:nvSpPr>
        <p:spPr>
          <a:xfrm>
            <a:off x="5478860" y="1081001"/>
            <a:ext cx="2721004" cy="272100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solidFill>
                <a:schemeClr val="tx1"/>
              </a:solidFill>
            </a:endParaRPr>
          </a:p>
          <a:p>
            <a:pPr algn="ctr"/>
            <a:endParaRPr lang="en-US" sz="1050" b="1">
              <a:solidFill>
                <a:schemeClr val="bg1"/>
              </a:solidFill>
            </a:endParaRPr>
          </a:p>
          <a:p>
            <a:pPr algn="ctr"/>
            <a:r>
              <a:rPr lang="en-US" sz="1050" b="1">
                <a:solidFill>
                  <a:schemeClr val="bg1"/>
                </a:solidFill>
              </a:rPr>
              <a:t>Non-Traditional</a:t>
            </a:r>
          </a:p>
          <a:p>
            <a:pPr algn="ctr"/>
            <a:r>
              <a:rPr lang="en-US" sz="1050" b="1">
                <a:solidFill>
                  <a:schemeClr val="bg1"/>
                </a:solidFill>
              </a:rPr>
              <a:t> Work Arrangements</a:t>
            </a:r>
          </a:p>
          <a:p>
            <a:pPr algn="ctr"/>
            <a:endParaRPr lang="en-US" sz="1050" b="1">
              <a:solidFill>
                <a:schemeClr val="tx1"/>
              </a:solidFill>
            </a:endParaRPr>
          </a:p>
          <a:p>
            <a:pPr marL="171450" indent="-171450" algn="ctr">
              <a:buFontTx/>
              <a:buChar char="-"/>
            </a:pPr>
            <a:r>
              <a:rPr lang="en-US" sz="1000" b="1">
                <a:solidFill>
                  <a:schemeClr val="tx1"/>
                </a:solidFill>
              </a:rPr>
              <a:t>Remote workers</a:t>
            </a:r>
          </a:p>
          <a:p>
            <a:pPr marL="171450" indent="-171450" algn="ctr">
              <a:buFontTx/>
              <a:buChar char="-"/>
            </a:pPr>
            <a:r>
              <a:rPr lang="en-US" sz="1000" b="1">
                <a:solidFill>
                  <a:schemeClr val="tx1"/>
                </a:solidFill>
              </a:rPr>
              <a:t>Independent contractors</a:t>
            </a:r>
          </a:p>
          <a:p>
            <a:pPr marL="171450" indent="-171450" algn="ctr">
              <a:buFontTx/>
              <a:buChar char="-"/>
            </a:pPr>
            <a:r>
              <a:rPr lang="en-US" sz="1000" b="1">
                <a:solidFill>
                  <a:schemeClr val="tx1"/>
                </a:solidFill>
              </a:rPr>
              <a:t>Seasonal workers</a:t>
            </a:r>
          </a:p>
          <a:p>
            <a:pPr marL="171450" indent="-171450" algn="ctr">
              <a:buFontTx/>
              <a:buChar char="-"/>
            </a:pPr>
            <a:r>
              <a:rPr lang="en-US" sz="1000" b="1">
                <a:solidFill>
                  <a:schemeClr val="tx1"/>
                </a:solidFill>
              </a:rPr>
              <a:t>Temporary agency workers</a:t>
            </a:r>
          </a:p>
          <a:p>
            <a:pPr marL="171450" indent="-171450" algn="ctr">
              <a:buFontTx/>
              <a:buChar char="-"/>
            </a:pPr>
            <a:r>
              <a:rPr lang="en-US" sz="1000" b="1">
                <a:solidFill>
                  <a:schemeClr val="tx1"/>
                </a:solidFill>
              </a:rPr>
              <a:t>On-call or contract workers</a:t>
            </a:r>
          </a:p>
          <a:p>
            <a:pPr marL="171450" indent="-171450" algn="ctr">
              <a:buFontTx/>
              <a:buChar char="-"/>
            </a:pPr>
            <a:r>
              <a:rPr lang="en-US" sz="1000" b="1">
                <a:solidFill>
                  <a:schemeClr val="tx1"/>
                </a:solidFill>
              </a:rPr>
              <a:t>Unpaid family workers</a:t>
            </a:r>
          </a:p>
          <a:p>
            <a:pPr marL="171450" indent="-171450" algn="ctr">
              <a:buFontTx/>
              <a:buChar char="-"/>
            </a:pPr>
            <a:endParaRPr lang="en-US" sz="1000">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050"/>
          </a:p>
          <a:p>
            <a:pPr algn="ctr"/>
            <a:endParaRPr lang="en-US" sz="1050"/>
          </a:p>
        </p:txBody>
      </p:sp>
      <p:sp>
        <p:nvSpPr>
          <p:cNvPr id="4" name="Oval 3"/>
          <p:cNvSpPr>
            <a:spLocks noChangeAspect="1"/>
          </p:cNvSpPr>
          <p:nvPr/>
        </p:nvSpPr>
        <p:spPr>
          <a:xfrm>
            <a:off x="4228691" y="2806905"/>
            <a:ext cx="2517003" cy="2517002"/>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r>
              <a:rPr lang="en-US" sz="1100" b="1" dirty="0">
                <a:solidFill>
                  <a:schemeClr val="bg1"/>
                </a:solidFill>
              </a:rPr>
              <a:t>Alternative </a:t>
            </a:r>
          </a:p>
          <a:p>
            <a:pPr algn="ctr"/>
            <a:r>
              <a:rPr lang="en-US" sz="1100" b="1" dirty="0">
                <a:solidFill>
                  <a:schemeClr val="bg1"/>
                </a:solidFill>
              </a:rPr>
              <a:t>Work </a:t>
            </a:r>
          </a:p>
          <a:p>
            <a:pPr algn="ctr"/>
            <a:r>
              <a:rPr lang="en-US" sz="1100" b="1" dirty="0">
                <a:solidFill>
                  <a:schemeClr val="bg1"/>
                </a:solidFill>
              </a:rPr>
              <a:t>Arrangements</a:t>
            </a:r>
          </a:p>
          <a:p>
            <a:pPr algn="ctr"/>
            <a:endParaRPr lang="en-US" sz="1100" b="1" dirty="0">
              <a:solidFill>
                <a:schemeClr val="bg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a:p>
            <a:pPr algn="ctr"/>
            <a:endParaRPr lang="en-US" sz="1100" dirty="0"/>
          </a:p>
          <a:p>
            <a:pPr algn="ctr"/>
            <a:endParaRPr lang="en-US" sz="1100" dirty="0"/>
          </a:p>
        </p:txBody>
      </p:sp>
      <p:sp>
        <p:nvSpPr>
          <p:cNvPr id="9" name="Oval 8"/>
          <p:cNvSpPr>
            <a:spLocks noChangeAspect="1"/>
          </p:cNvSpPr>
          <p:nvPr/>
        </p:nvSpPr>
        <p:spPr>
          <a:xfrm>
            <a:off x="4462150" y="3691665"/>
            <a:ext cx="902945" cy="902945"/>
          </a:xfrm>
          <a:prstGeom prst="ellipse">
            <a:avLst/>
          </a:prstGeom>
          <a:solidFill>
            <a:schemeClr val="accent3">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a:p>
          <a:p>
            <a:pPr algn="ctr"/>
            <a:endParaRPr lang="en-US" sz="1100"/>
          </a:p>
        </p:txBody>
      </p:sp>
      <p:sp>
        <p:nvSpPr>
          <p:cNvPr id="10" name="Oval 9"/>
          <p:cNvSpPr>
            <a:spLocks noChangeAspect="1"/>
          </p:cNvSpPr>
          <p:nvPr/>
        </p:nvSpPr>
        <p:spPr>
          <a:xfrm>
            <a:off x="4677795" y="4250959"/>
            <a:ext cx="687301" cy="687301"/>
          </a:xfrm>
          <a:prstGeom prst="ellipse">
            <a:avLst/>
          </a:prstGeom>
          <a:solidFill>
            <a:schemeClr val="accent3">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a:p>
          <a:p>
            <a:pPr algn="ctr"/>
            <a:endParaRPr lang="en-US" sz="1100"/>
          </a:p>
        </p:txBody>
      </p:sp>
      <p:sp>
        <p:nvSpPr>
          <p:cNvPr id="11" name="Oval 10"/>
          <p:cNvSpPr>
            <a:spLocks noChangeAspect="1"/>
          </p:cNvSpPr>
          <p:nvPr/>
        </p:nvSpPr>
        <p:spPr>
          <a:xfrm>
            <a:off x="5041629" y="4079134"/>
            <a:ext cx="687301" cy="687301"/>
          </a:xfrm>
          <a:prstGeom prst="ellipse">
            <a:avLst/>
          </a:prstGeom>
          <a:solidFill>
            <a:schemeClr val="accent3">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a:p>
          <a:p>
            <a:pPr algn="ctr"/>
            <a:endParaRPr lang="en-US" sz="1100"/>
          </a:p>
        </p:txBody>
      </p:sp>
      <p:sp>
        <p:nvSpPr>
          <p:cNvPr id="12" name="Oval 11"/>
          <p:cNvSpPr>
            <a:spLocks noChangeAspect="1"/>
          </p:cNvSpPr>
          <p:nvPr/>
        </p:nvSpPr>
        <p:spPr>
          <a:xfrm>
            <a:off x="5327790" y="4315376"/>
            <a:ext cx="232786" cy="232786"/>
          </a:xfrm>
          <a:prstGeom prst="ellipse">
            <a:avLst/>
          </a:prstGeom>
          <a:solidFill>
            <a:schemeClr val="accent3">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a:p>
          <a:p>
            <a:pPr algn="ctr"/>
            <a:endParaRPr lang="en-US" sz="1100"/>
          </a:p>
        </p:txBody>
      </p:sp>
      <p:sp>
        <p:nvSpPr>
          <p:cNvPr id="13" name="Oval 12"/>
          <p:cNvSpPr>
            <a:spLocks noChangeAspect="1"/>
          </p:cNvSpPr>
          <p:nvPr/>
        </p:nvSpPr>
        <p:spPr>
          <a:xfrm>
            <a:off x="5560578" y="3903812"/>
            <a:ext cx="855651" cy="855651"/>
          </a:xfrm>
          <a:prstGeom prst="ellipse">
            <a:avLst/>
          </a:prstGeom>
          <a:solidFill>
            <a:schemeClr val="accent3">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a:p>
          <a:p>
            <a:pPr algn="ctr"/>
            <a:endParaRPr lang="en-US" sz="1100"/>
          </a:p>
        </p:txBody>
      </p:sp>
      <p:sp>
        <p:nvSpPr>
          <p:cNvPr id="14" name="Oval 13"/>
          <p:cNvSpPr>
            <a:spLocks noChangeAspect="1"/>
          </p:cNvSpPr>
          <p:nvPr/>
        </p:nvSpPr>
        <p:spPr>
          <a:xfrm>
            <a:off x="5280253" y="4543600"/>
            <a:ext cx="630902" cy="630902"/>
          </a:xfrm>
          <a:prstGeom prst="ellipse">
            <a:avLst/>
          </a:prstGeom>
          <a:solidFill>
            <a:schemeClr val="accent3">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a:p>
          <a:p>
            <a:pPr algn="ctr"/>
            <a:endParaRPr lang="en-US" sz="1100"/>
          </a:p>
        </p:txBody>
      </p:sp>
      <p:sp>
        <p:nvSpPr>
          <p:cNvPr id="15" name="Oval 14"/>
          <p:cNvSpPr>
            <a:spLocks noChangeAspect="1"/>
          </p:cNvSpPr>
          <p:nvPr/>
        </p:nvSpPr>
        <p:spPr>
          <a:xfrm>
            <a:off x="5396338" y="3775881"/>
            <a:ext cx="514819" cy="514819"/>
          </a:xfrm>
          <a:prstGeom prst="ellipse">
            <a:avLst/>
          </a:prstGeom>
          <a:solidFill>
            <a:schemeClr val="accent3">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b="1">
              <a:solidFill>
                <a:schemeClr val="tx1"/>
              </a:solidFill>
            </a:endParaRPr>
          </a:p>
          <a:p>
            <a:pPr algn="ctr"/>
            <a:endParaRPr lang="en-US" sz="1100"/>
          </a:p>
          <a:p>
            <a:pPr algn="ctr"/>
            <a:endParaRPr lang="en-US" sz="1100"/>
          </a:p>
        </p:txBody>
      </p:sp>
      <p:sp>
        <p:nvSpPr>
          <p:cNvPr id="16" name="Title 15"/>
          <p:cNvSpPr>
            <a:spLocks noGrp="1"/>
          </p:cNvSpPr>
          <p:nvPr>
            <p:ph type="title"/>
          </p:nvPr>
        </p:nvSpPr>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Defining the Gig Economy</a:t>
            </a:r>
          </a:p>
        </p:txBody>
      </p:sp>
      <p:grpSp>
        <p:nvGrpSpPr>
          <p:cNvPr id="17" name="Group 16"/>
          <p:cNvGrpSpPr/>
          <p:nvPr/>
        </p:nvGrpSpPr>
        <p:grpSpPr>
          <a:xfrm>
            <a:off x="1371600" y="1169988"/>
            <a:ext cx="1476936" cy="2726668"/>
            <a:chOff x="264175" y="947964"/>
            <a:chExt cx="1476936" cy="2726668"/>
          </a:xfrm>
        </p:grpSpPr>
        <p:sp>
          <p:nvSpPr>
            <p:cNvPr id="5" name="Rectangle 4"/>
            <p:cNvSpPr/>
            <p:nvPr/>
          </p:nvSpPr>
          <p:spPr>
            <a:xfrm>
              <a:off x="360406" y="1888400"/>
              <a:ext cx="1216598" cy="707886"/>
            </a:xfrm>
            <a:prstGeom prst="rect">
              <a:avLst/>
            </a:prstGeom>
          </p:spPr>
          <p:txBody>
            <a:bodyPr wrap="square">
              <a:spAutoFit/>
            </a:bodyPr>
            <a:lstStyle/>
            <a:p>
              <a:pPr algn="ctr"/>
              <a:r>
                <a:rPr lang="en-US" sz="1600" b="1">
                  <a:solidFill>
                    <a:schemeClr val="accent1"/>
                  </a:solidFill>
                </a:rPr>
                <a:t>1,667,000</a:t>
              </a:r>
            </a:p>
            <a:p>
              <a:pPr algn="ctr"/>
              <a:r>
                <a:rPr lang="en-US" sz="1200">
                  <a:solidFill>
                    <a:schemeClr val="accent1"/>
                  </a:solidFill>
                </a:rPr>
                <a:t>Part-time workers</a:t>
              </a:r>
            </a:p>
          </p:txBody>
        </p:sp>
        <p:sp>
          <p:nvSpPr>
            <p:cNvPr id="8" name="Rectangle 7"/>
            <p:cNvSpPr/>
            <p:nvPr/>
          </p:nvSpPr>
          <p:spPr>
            <a:xfrm>
              <a:off x="264175" y="2782080"/>
              <a:ext cx="1476936" cy="892552"/>
            </a:xfrm>
            <a:prstGeom prst="rect">
              <a:avLst/>
            </a:prstGeom>
          </p:spPr>
          <p:txBody>
            <a:bodyPr wrap="square">
              <a:spAutoFit/>
            </a:bodyPr>
            <a:lstStyle/>
            <a:p>
              <a:pPr algn="ctr"/>
              <a:r>
                <a:rPr lang="en-US" sz="1600" b="1" dirty="0">
                  <a:solidFill>
                    <a:schemeClr val="accent1"/>
                  </a:solidFill>
                </a:rPr>
                <a:t>375,829</a:t>
              </a:r>
            </a:p>
            <a:p>
              <a:pPr algn="ctr"/>
              <a:r>
                <a:rPr lang="en-US" sz="1200" dirty="0">
                  <a:solidFill>
                    <a:schemeClr val="accent1"/>
                  </a:solidFill>
                </a:rPr>
                <a:t>Self-employed in incorporated business</a:t>
              </a:r>
            </a:p>
          </p:txBody>
        </p:sp>
        <p:sp>
          <p:nvSpPr>
            <p:cNvPr id="20" name="Rectangle 19"/>
            <p:cNvSpPr/>
            <p:nvPr/>
          </p:nvSpPr>
          <p:spPr>
            <a:xfrm>
              <a:off x="360406" y="947964"/>
              <a:ext cx="1276407" cy="523220"/>
            </a:xfrm>
            <a:prstGeom prst="rect">
              <a:avLst/>
            </a:prstGeom>
          </p:spPr>
          <p:txBody>
            <a:bodyPr wrap="square">
              <a:spAutoFit/>
            </a:bodyPr>
            <a:lstStyle/>
            <a:p>
              <a:pPr algn="ctr"/>
              <a:r>
                <a:rPr lang="en-US" sz="1600" b="1" dirty="0">
                  <a:solidFill>
                    <a:schemeClr val="accent1"/>
                  </a:solidFill>
                </a:rPr>
                <a:t>8,046,000</a:t>
              </a:r>
            </a:p>
            <a:p>
              <a:pPr algn="ctr"/>
              <a:r>
                <a:rPr lang="en-US" sz="1200" dirty="0">
                  <a:solidFill>
                    <a:schemeClr val="accent1"/>
                  </a:solidFill>
                </a:rPr>
                <a:t>Full-time workers</a:t>
              </a:r>
            </a:p>
          </p:txBody>
        </p:sp>
      </p:grpSp>
      <p:grpSp>
        <p:nvGrpSpPr>
          <p:cNvPr id="18" name="Group 17"/>
          <p:cNvGrpSpPr/>
          <p:nvPr/>
        </p:nvGrpSpPr>
        <p:grpSpPr>
          <a:xfrm>
            <a:off x="8396023" y="1169990"/>
            <a:ext cx="1461951" cy="2547537"/>
            <a:chOff x="7288596" y="947964"/>
            <a:chExt cx="1461951" cy="2547537"/>
          </a:xfrm>
        </p:grpSpPr>
        <p:sp>
          <p:nvSpPr>
            <p:cNvPr id="6" name="Rectangle 5"/>
            <p:cNvSpPr/>
            <p:nvPr/>
          </p:nvSpPr>
          <p:spPr>
            <a:xfrm>
              <a:off x="7288596" y="1885624"/>
              <a:ext cx="1454694" cy="523220"/>
            </a:xfrm>
            <a:prstGeom prst="rect">
              <a:avLst/>
            </a:prstGeom>
          </p:spPr>
          <p:txBody>
            <a:bodyPr wrap="square">
              <a:spAutoFit/>
            </a:bodyPr>
            <a:lstStyle/>
            <a:p>
              <a:pPr algn="ctr"/>
              <a:r>
                <a:rPr lang="en-US" sz="1600" b="1">
                  <a:solidFill>
                    <a:schemeClr val="accent2"/>
                  </a:solidFill>
                </a:rPr>
                <a:t>500,400</a:t>
              </a:r>
            </a:p>
            <a:p>
              <a:pPr algn="ctr"/>
              <a:r>
                <a:rPr lang="en-US" sz="1200">
                  <a:solidFill>
                    <a:schemeClr val="accent2"/>
                  </a:solidFill>
                </a:rPr>
                <a:t>Remote workers</a:t>
              </a:r>
            </a:p>
          </p:txBody>
        </p:sp>
        <p:sp>
          <p:nvSpPr>
            <p:cNvPr id="21" name="Rectangle 20"/>
            <p:cNvSpPr/>
            <p:nvPr/>
          </p:nvSpPr>
          <p:spPr>
            <a:xfrm>
              <a:off x="7373255" y="2787615"/>
              <a:ext cx="1285375" cy="707886"/>
            </a:xfrm>
            <a:prstGeom prst="rect">
              <a:avLst/>
            </a:prstGeom>
          </p:spPr>
          <p:txBody>
            <a:bodyPr wrap="square">
              <a:spAutoFit/>
            </a:bodyPr>
            <a:lstStyle/>
            <a:p>
              <a:pPr algn="ctr"/>
              <a:r>
                <a:rPr lang="en-US" sz="1600" b="1">
                  <a:solidFill>
                    <a:schemeClr val="accent2"/>
                  </a:solidFill>
                </a:rPr>
                <a:t>280,000</a:t>
              </a:r>
            </a:p>
            <a:p>
              <a:pPr algn="ctr"/>
              <a:r>
                <a:rPr lang="en-US" sz="1200">
                  <a:solidFill>
                    <a:schemeClr val="accent2"/>
                  </a:solidFill>
                </a:rPr>
                <a:t>Workers holding multiple jobs</a:t>
              </a:r>
            </a:p>
          </p:txBody>
        </p:sp>
        <p:sp>
          <p:nvSpPr>
            <p:cNvPr id="22" name="Rectangle 21"/>
            <p:cNvSpPr/>
            <p:nvPr/>
          </p:nvSpPr>
          <p:spPr>
            <a:xfrm>
              <a:off x="7467599" y="947964"/>
              <a:ext cx="1282948" cy="707886"/>
            </a:xfrm>
            <a:prstGeom prst="rect">
              <a:avLst/>
            </a:prstGeom>
          </p:spPr>
          <p:txBody>
            <a:bodyPr wrap="square">
              <a:spAutoFit/>
            </a:bodyPr>
            <a:lstStyle/>
            <a:p>
              <a:pPr algn="ctr"/>
              <a:r>
                <a:rPr lang="en-US" sz="1600" b="1">
                  <a:solidFill>
                    <a:schemeClr val="accent2"/>
                  </a:solidFill>
                </a:rPr>
                <a:t>856,100</a:t>
              </a:r>
            </a:p>
            <a:p>
              <a:pPr algn="ctr"/>
              <a:r>
                <a:rPr lang="en-US" sz="1200">
                  <a:solidFill>
                    <a:schemeClr val="accent2"/>
                  </a:solidFill>
                </a:rPr>
                <a:t>Staffing agency workers</a:t>
              </a:r>
            </a:p>
          </p:txBody>
        </p:sp>
      </p:grpSp>
      <p:grpSp>
        <p:nvGrpSpPr>
          <p:cNvPr id="19" name="Group 18"/>
          <p:cNvGrpSpPr/>
          <p:nvPr/>
        </p:nvGrpSpPr>
        <p:grpSpPr>
          <a:xfrm>
            <a:off x="1920041" y="4065406"/>
            <a:ext cx="6941957" cy="892552"/>
            <a:chOff x="812614" y="3843382"/>
            <a:chExt cx="6941957" cy="892552"/>
          </a:xfrm>
        </p:grpSpPr>
        <p:sp>
          <p:nvSpPr>
            <p:cNvPr id="7" name="Rectangle 6"/>
            <p:cNvSpPr/>
            <p:nvPr/>
          </p:nvSpPr>
          <p:spPr>
            <a:xfrm>
              <a:off x="6128964" y="3843382"/>
              <a:ext cx="1625607" cy="892552"/>
            </a:xfrm>
            <a:prstGeom prst="rect">
              <a:avLst/>
            </a:prstGeom>
          </p:spPr>
          <p:txBody>
            <a:bodyPr wrap="square">
              <a:spAutoFit/>
            </a:bodyPr>
            <a:lstStyle/>
            <a:p>
              <a:pPr algn="ctr"/>
              <a:r>
                <a:rPr lang="en-US" sz="1600" b="1" dirty="0">
                  <a:solidFill>
                    <a:schemeClr val="accent3"/>
                  </a:solidFill>
                </a:rPr>
                <a:t>276,549</a:t>
              </a:r>
            </a:p>
            <a:p>
              <a:pPr algn="ctr"/>
              <a:r>
                <a:rPr lang="en-US" sz="1200" dirty="0">
                  <a:solidFill>
                    <a:schemeClr val="accent3"/>
                  </a:solidFill>
                </a:rPr>
                <a:t>Self-employed in unincorporated business</a:t>
              </a:r>
            </a:p>
          </p:txBody>
        </p:sp>
        <p:sp>
          <p:nvSpPr>
            <p:cNvPr id="24" name="Rectangle 23"/>
            <p:cNvSpPr/>
            <p:nvPr/>
          </p:nvSpPr>
          <p:spPr>
            <a:xfrm>
              <a:off x="812614" y="3860426"/>
              <a:ext cx="2192487" cy="707886"/>
            </a:xfrm>
            <a:prstGeom prst="rect">
              <a:avLst/>
            </a:prstGeom>
          </p:spPr>
          <p:txBody>
            <a:bodyPr wrap="square">
              <a:spAutoFit/>
            </a:bodyPr>
            <a:lstStyle/>
            <a:p>
              <a:pPr algn="ctr"/>
              <a:r>
                <a:rPr lang="en-US" sz="1600" b="1">
                  <a:solidFill>
                    <a:schemeClr val="accent3"/>
                  </a:solidFill>
                </a:rPr>
                <a:t>745,931</a:t>
              </a:r>
            </a:p>
            <a:p>
              <a:pPr algn="ctr"/>
              <a:r>
                <a:rPr lang="en-US" sz="1200">
                  <a:solidFill>
                    <a:schemeClr val="accent3"/>
                  </a:solidFill>
                </a:rPr>
                <a:t>Full-time workers with direct purchase health insurance</a:t>
              </a:r>
            </a:p>
          </p:txBody>
        </p:sp>
      </p:grpSp>
      <p:pic>
        <p:nvPicPr>
          <p:cNvPr id="25" name="Picture 2"/>
          <p:cNvPicPr>
            <a:picLocks noChangeAspect="1" noChangeArrowheads="1"/>
          </p:cNvPicPr>
          <p:nvPr/>
        </p:nvPicPr>
        <p:blipFill>
          <a:blip r:embed="rId3"/>
          <a:srcRect/>
          <a:stretch>
            <a:fillRect/>
          </a:stretch>
        </p:blipFill>
        <p:spPr bwMode="auto">
          <a:xfrm>
            <a:off x="-21" y="4716640"/>
            <a:ext cx="2935704" cy="1500825"/>
          </a:xfrm>
          <a:prstGeom prst="rect">
            <a:avLst/>
          </a:prstGeom>
          <a:noFill/>
          <a:ln w="9525">
            <a:noFill/>
            <a:miter lim="800000"/>
            <a:headEnd/>
            <a:tailEnd/>
          </a:ln>
          <a:effectLst/>
        </p:spPr>
      </p:pic>
    </p:spTree>
    <p:extLst>
      <p:ext uri="{BB962C8B-B14F-4D97-AF65-F5344CB8AC3E}">
        <p14:creationId xmlns:p14="http://schemas.microsoft.com/office/powerpoint/2010/main" val="97444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42495" y="909150"/>
            <a:ext cx="7472905" cy="5186850"/>
          </a:xfrm>
          <a:prstGeom prst="rect">
            <a:avLst/>
          </a:prstGeom>
        </p:spPr>
      </p:pic>
      <p:sp>
        <p:nvSpPr>
          <p:cNvPr id="6" name="Rectangle 5">
            <a:extLst>
              <a:ext uri="{FF2B5EF4-FFF2-40B4-BE49-F238E27FC236}">
                <a16:creationId xmlns:a16="http://schemas.microsoft.com/office/drawing/2014/main" id="{CB8EBE63-5720-A2E8-0B4D-B5E5E75A772F}"/>
              </a:ext>
            </a:extLst>
          </p:cNvPr>
          <p:cNvSpPr/>
          <p:nvPr/>
        </p:nvSpPr>
        <p:spPr>
          <a:xfrm>
            <a:off x="-15380" y="-76200"/>
            <a:ext cx="12192000" cy="936852"/>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143000" y="-20782"/>
            <a:ext cx="8229600" cy="1143000"/>
          </a:xfrm>
        </p:spPr>
        <p:txBody>
          <a:bodyPr/>
          <a:lstStyle/>
          <a:p>
            <a:r>
              <a:rPr lang="en-US" dirty="0">
                <a:solidFill>
                  <a:schemeClr val="bg1"/>
                </a:solidFill>
              </a:rPr>
              <a:t>Florida2030.org </a:t>
            </a:r>
          </a:p>
        </p:txBody>
      </p:sp>
    </p:spTree>
    <p:extLst>
      <p:ext uri="{BB962C8B-B14F-4D97-AF65-F5344CB8AC3E}">
        <p14:creationId xmlns:p14="http://schemas.microsoft.com/office/powerpoint/2010/main" val="87976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36852"/>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0" y="72577"/>
            <a:ext cx="8229600" cy="700995"/>
          </a:xfrm>
        </p:spPr>
        <p:txBody>
          <a:bodyPr>
            <a:normAutofit/>
          </a:bodyPr>
          <a:lstStyle/>
          <a:p>
            <a:r>
              <a:rPr lang="en-US" sz="3600" dirty="0">
                <a:solidFill>
                  <a:schemeClr val="bg1"/>
                </a:solidFill>
                <a:latin typeface="Helvetica"/>
              </a:rPr>
              <a:t>Training Grants – Incentive Programs</a:t>
            </a:r>
          </a:p>
        </p:txBody>
      </p:sp>
      <p:sp>
        <p:nvSpPr>
          <p:cNvPr id="3" name="Content Placeholder 2"/>
          <p:cNvSpPr>
            <a:spLocks noGrp="1"/>
          </p:cNvSpPr>
          <p:nvPr>
            <p:ph idx="1"/>
          </p:nvPr>
        </p:nvSpPr>
        <p:spPr>
          <a:xfrm>
            <a:off x="1676400" y="964562"/>
            <a:ext cx="8458200" cy="3912239"/>
          </a:xfrm>
        </p:spPr>
        <p:txBody>
          <a:bodyPr>
            <a:normAutofit lnSpcReduction="10000"/>
          </a:bodyPr>
          <a:lstStyle/>
          <a:p>
            <a:endParaRPr lang="en-US" sz="2400" b="1" dirty="0">
              <a:solidFill>
                <a:srgbClr val="0D76BD"/>
              </a:solidFill>
              <a:latin typeface="Helvetica"/>
              <a:cs typeface="Helvetica"/>
            </a:endParaRPr>
          </a:p>
          <a:p>
            <a:r>
              <a:rPr lang="en-US" sz="2400" b="1" dirty="0">
                <a:solidFill>
                  <a:srgbClr val="0070C0"/>
                </a:solidFill>
                <a:latin typeface="Helvetica"/>
                <a:cs typeface="Helvetica"/>
              </a:rPr>
              <a:t>On-the-Job Training (OJT)</a:t>
            </a:r>
          </a:p>
          <a:p>
            <a:pPr lvl="1"/>
            <a:r>
              <a:rPr lang="en-US" sz="2000" b="1" dirty="0">
                <a:solidFill>
                  <a:srgbClr val="0070C0"/>
                </a:solidFill>
                <a:latin typeface="Helvetica"/>
                <a:cs typeface="Helvetica"/>
              </a:rPr>
              <a:t>Train specific set of skills at the worksite</a:t>
            </a:r>
          </a:p>
          <a:p>
            <a:pPr lvl="1"/>
            <a:r>
              <a:rPr lang="en-US" sz="2000" b="1" dirty="0">
                <a:solidFill>
                  <a:srgbClr val="0070C0"/>
                </a:solidFill>
                <a:latin typeface="Helvetica"/>
                <a:cs typeface="Helvetica"/>
              </a:rPr>
              <a:t>New employee</a:t>
            </a:r>
          </a:p>
          <a:p>
            <a:r>
              <a:rPr lang="en-US" sz="2400" b="1" dirty="0">
                <a:solidFill>
                  <a:srgbClr val="0070C0"/>
                </a:solidFill>
                <a:latin typeface="Helvetica"/>
                <a:cs typeface="Helvetica"/>
              </a:rPr>
              <a:t>Customized Training (CT)</a:t>
            </a:r>
          </a:p>
          <a:p>
            <a:pPr lvl="1"/>
            <a:r>
              <a:rPr lang="en-US" sz="2000" b="1" dirty="0">
                <a:solidFill>
                  <a:srgbClr val="0070C0"/>
                </a:solidFill>
                <a:latin typeface="Helvetica"/>
                <a:cs typeface="Helvetica"/>
              </a:rPr>
              <a:t>Additional training to upgrade skills</a:t>
            </a:r>
          </a:p>
          <a:p>
            <a:pPr lvl="1"/>
            <a:r>
              <a:rPr lang="en-US" sz="2000" b="1" dirty="0">
                <a:solidFill>
                  <a:srgbClr val="0070C0"/>
                </a:solidFill>
                <a:latin typeface="Helvetica"/>
                <a:cs typeface="Helvetica"/>
              </a:rPr>
              <a:t>Obtain national or industry certificate</a:t>
            </a:r>
          </a:p>
          <a:p>
            <a:r>
              <a:rPr lang="en-US" sz="2400" b="1" dirty="0">
                <a:solidFill>
                  <a:srgbClr val="0070C0"/>
                </a:solidFill>
                <a:latin typeface="Helvetica"/>
                <a:cs typeface="Helvetica"/>
              </a:rPr>
              <a:t>Incumbent Worker Training (IWT)</a:t>
            </a:r>
          </a:p>
          <a:p>
            <a:pPr lvl="1"/>
            <a:r>
              <a:rPr lang="en-US" sz="2000" b="1" dirty="0">
                <a:solidFill>
                  <a:srgbClr val="0070C0"/>
                </a:solidFill>
                <a:latin typeface="Helvetica"/>
                <a:cs typeface="Helvetica"/>
              </a:rPr>
              <a:t>State funding for customized training</a:t>
            </a:r>
          </a:p>
          <a:p>
            <a:pPr lvl="1"/>
            <a:r>
              <a:rPr lang="en-US" sz="2000" b="1" dirty="0">
                <a:solidFill>
                  <a:srgbClr val="0070C0"/>
                </a:solidFill>
                <a:latin typeface="Helvetica"/>
                <a:cs typeface="Helvetica"/>
              </a:rPr>
              <a:t>Existing for-profit businesses</a:t>
            </a:r>
          </a:p>
          <a:p>
            <a:pPr lvl="1"/>
            <a:endParaRPr lang="en-US" sz="1800" dirty="0">
              <a:solidFill>
                <a:srgbClr val="0D76BD"/>
              </a:solidFill>
              <a:latin typeface="Helvetica"/>
              <a:cs typeface="Helvetica"/>
            </a:endParaRPr>
          </a:p>
        </p:txBody>
      </p:sp>
      <p:pic>
        <p:nvPicPr>
          <p:cNvPr id="8" name="Picture 2"/>
          <p:cNvPicPr>
            <a:picLocks noChangeAspect="1" noChangeArrowheads="1"/>
          </p:cNvPicPr>
          <p:nvPr/>
        </p:nvPicPr>
        <p:blipFill>
          <a:blip r:embed="rId2"/>
          <a:srcRect/>
          <a:stretch>
            <a:fillRect/>
          </a:stretch>
        </p:blipFill>
        <p:spPr bwMode="auto">
          <a:xfrm>
            <a:off x="7346" y="4724400"/>
            <a:ext cx="3040654" cy="1477478"/>
          </a:xfrm>
          <a:prstGeom prst="rect">
            <a:avLst/>
          </a:prstGeom>
          <a:noFill/>
          <a:ln w="9525">
            <a:noFill/>
            <a:miter lim="800000"/>
            <a:headEnd/>
            <a:tailEnd/>
          </a:ln>
          <a:effectLst/>
        </p:spPr>
      </p:pic>
      <p:pic>
        <p:nvPicPr>
          <p:cNvPr id="7" name="Picture 2" descr="S:\WDCorp\WDBTC Shared\GRANTS\Economic Gardening Grant\FRCEGMarketing\Photos\Photos5\FemaleExec1.JPG"/>
          <p:cNvPicPr>
            <a:picLocks noChangeAspect="1" noChangeArrowheads="1"/>
          </p:cNvPicPr>
          <p:nvPr/>
        </p:nvPicPr>
        <p:blipFill>
          <a:blip r:embed="rId3" cstate="print"/>
          <a:srcRect/>
          <a:stretch>
            <a:fillRect/>
          </a:stretch>
        </p:blipFill>
        <p:spPr bwMode="auto">
          <a:xfrm>
            <a:off x="8176738" y="3505200"/>
            <a:ext cx="3383646" cy="2438400"/>
          </a:xfrm>
          <a:prstGeom prst="rect">
            <a:avLst/>
          </a:prstGeom>
          <a:noFill/>
        </p:spPr>
      </p:pic>
    </p:spTree>
    <p:extLst>
      <p:ext uri="{BB962C8B-B14F-4D97-AF65-F5344CB8AC3E}">
        <p14:creationId xmlns:p14="http://schemas.microsoft.com/office/powerpoint/2010/main" val="113658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36852"/>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72577"/>
            <a:ext cx="8229600" cy="700995"/>
          </a:xfrm>
        </p:spPr>
        <p:txBody>
          <a:bodyPr>
            <a:normAutofit/>
          </a:bodyPr>
          <a:lstStyle/>
          <a:p>
            <a:r>
              <a:rPr lang="en-US" sz="3600" dirty="0">
                <a:solidFill>
                  <a:schemeClr val="bg1"/>
                </a:solidFill>
                <a:latin typeface="Helvetica"/>
              </a:rPr>
              <a:t>Veterans’ Services</a:t>
            </a:r>
          </a:p>
        </p:txBody>
      </p:sp>
      <p:sp>
        <p:nvSpPr>
          <p:cNvPr id="3" name="Content Placeholder 2"/>
          <p:cNvSpPr>
            <a:spLocks noGrp="1"/>
          </p:cNvSpPr>
          <p:nvPr>
            <p:ph idx="1"/>
          </p:nvPr>
        </p:nvSpPr>
        <p:spPr>
          <a:xfrm>
            <a:off x="2416744" y="1280161"/>
            <a:ext cx="7705023" cy="2983832"/>
          </a:xfrm>
        </p:spPr>
        <p:txBody>
          <a:bodyPr>
            <a:normAutofit/>
          </a:bodyPr>
          <a:lstStyle/>
          <a:p>
            <a:r>
              <a:rPr lang="en-US" sz="2400" b="1" dirty="0">
                <a:solidFill>
                  <a:srgbClr val="0070C0"/>
                </a:solidFill>
                <a:latin typeface="Helvetica"/>
                <a:cs typeface="Helvetica"/>
              </a:rPr>
              <a:t>Connecting veterans to civilian career opportunities</a:t>
            </a:r>
          </a:p>
          <a:p>
            <a:pPr lvl="1"/>
            <a:r>
              <a:rPr lang="en-US" sz="2000" dirty="0">
                <a:solidFill>
                  <a:srgbClr val="0070C0"/>
                </a:solidFill>
                <a:latin typeface="Helvetica"/>
                <a:cs typeface="Helvetica"/>
              </a:rPr>
              <a:t>Recognized among nation’s top 10 most successful</a:t>
            </a:r>
          </a:p>
          <a:p>
            <a:pPr marL="457200" lvl="1" indent="0">
              <a:buNone/>
            </a:pPr>
            <a:r>
              <a:rPr lang="en-US" sz="2000" dirty="0">
                <a:solidFill>
                  <a:srgbClr val="0070C0"/>
                </a:solidFill>
                <a:latin typeface="Helvetica"/>
                <a:cs typeface="Helvetica"/>
              </a:rPr>
              <a:t>	veterans employment programs</a:t>
            </a:r>
          </a:p>
          <a:p>
            <a:pPr lvl="1"/>
            <a:r>
              <a:rPr lang="en-US" sz="2000" dirty="0">
                <a:solidFill>
                  <a:srgbClr val="0070C0"/>
                </a:solidFill>
                <a:latin typeface="Helvetica"/>
                <a:cs typeface="Helvetica"/>
              </a:rPr>
              <a:t>More than doubled veterans’ employment 2017-2018</a:t>
            </a:r>
          </a:p>
          <a:p>
            <a:pPr lvl="1"/>
            <a:r>
              <a:rPr lang="en-US" sz="2000" dirty="0">
                <a:solidFill>
                  <a:srgbClr val="0070C0"/>
                </a:solidFill>
                <a:latin typeface="Helvetica"/>
                <a:cs typeface="Helvetica"/>
              </a:rPr>
              <a:t>Strong relationships with business, social service </a:t>
            </a:r>
          </a:p>
          <a:p>
            <a:pPr marL="457200" lvl="1" indent="0">
              <a:buNone/>
            </a:pPr>
            <a:r>
              <a:rPr lang="en-US" sz="2000" dirty="0">
                <a:solidFill>
                  <a:srgbClr val="0070C0"/>
                </a:solidFill>
                <a:latin typeface="Helvetica"/>
                <a:cs typeface="Helvetica"/>
              </a:rPr>
              <a:t>	and education sectors </a:t>
            </a:r>
          </a:p>
          <a:p>
            <a:endParaRPr lang="en-US" sz="2400" dirty="0">
              <a:solidFill>
                <a:srgbClr val="6A737B"/>
              </a:solidFill>
              <a:latin typeface="Helvetica"/>
              <a:cs typeface="Helvetica"/>
            </a:endParaRPr>
          </a:p>
        </p:txBody>
      </p:sp>
      <p:pic>
        <p:nvPicPr>
          <p:cNvPr id="7" name="Picture 6" descr="cid:image009.jpg@01CFF9AA.03FF8E3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363" y="3886199"/>
            <a:ext cx="3057274" cy="2083113"/>
          </a:xfrm>
          <a:prstGeom prst="rect">
            <a:avLst/>
          </a:prstGeom>
          <a:noFill/>
          <a:ln>
            <a:noFill/>
          </a:ln>
        </p:spPr>
      </p:pic>
      <p:pic>
        <p:nvPicPr>
          <p:cNvPr id="8" name="Picture 2"/>
          <p:cNvPicPr>
            <a:picLocks noChangeAspect="1" noChangeArrowheads="1"/>
          </p:cNvPicPr>
          <p:nvPr/>
        </p:nvPicPr>
        <p:blipFill>
          <a:blip r:embed="rId3"/>
          <a:srcRect/>
          <a:stretch>
            <a:fillRect/>
          </a:stretch>
        </p:blipFill>
        <p:spPr bwMode="auto">
          <a:xfrm>
            <a:off x="0" y="4723599"/>
            <a:ext cx="3040654" cy="1448601"/>
          </a:xfrm>
          <a:prstGeom prst="rect">
            <a:avLst/>
          </a:prstGeom>
          <a:noFill/>
          <a:ln w="9525">
            <a:noFill/>
            <a:miter lim="800000"/>
            <a:headEnd/>
            <a:tailEnd/>
          </a:ln>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63200" y="1594698"/>
            <a:ext cx="1447800" cy="200841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9903" b="100000" l="236" r="100000">
                        <a14:foregroundMark x1="16372" y1="58267" x2="16372" y2="58267"/>
                        <a14:foregroundMark x1="9305" y1="92573" x2="7244" y2="95225"/>
                        <a14:foregroundMark x1="7420" y1="97259" x2="3004" y2="99912"/>
                        <a14:foregroundMark x1="11366" y1="60654" x2="11366" y2="60654"/>
                        <a14:foregroundMark x1="18433" y1="60035" x2="3534" y2="46684"/>
                        <a14:foregroundMark x1="24971" y1="51459" x2="21437" y2="49425"/>
                        <a14:foregroundMark x1="94052" y1="68877" x2="94582" y2="58002"/>
                        <a14:foregroundMark x1="14134" y1="66578" x2="14134" y2="66578"/>
                        <a14:foregroundMark x1="12309" y1="59416" x2="32038" y2="79222"/>
                        <a14:foregroundMark x1="7420" y1="63572" x2="43934" y2="92308"/>
                        <a14:foregroundMark x1="30742" y1="77188" x2="42285" y2="58532"/>
                        <a14:foregroundMark x1="7244" y1="18921" x2="9894" y2="89567"/>
                        <a14:foregroundMark x1="95524" y1="46154" x2="92580" y2="85765"/>
                      </a14:backgroundRemoval>
                    </a14:imgEffect>
                  </a14:imgLayer>
                </a14:imgProps>
              </a:ext>
              <a:ext uri="{28A0092B-C50C-407E-A947-70E740481C1C}">
                <a14:useLocalDpi xmlns:a14="http://schemas.microsoft.com/office/drawing/2010/main" val="0"/>
              </a:ext>
            </a:extLst>
          </a:blip>
          <a:stretch>
            <a:fillRect/>
          </a:stretch>
        </p:blipFill>
        <p:spPr>
          <a:xfrm>
            <a:off x="7886241" y="3603107"/>
            <a:ext cx="3924759" cy="2435229"/>
          </a:xfrm>
          <a:prstGeom prst="rect">
            <a:avLst/>
          </a:prstGeom>
        </p:spPr>
      </p:pic>
    </p:spTree>
    <p:extLst>
      <p:ext uri="{BB962C8B-B14F-4D97-AF65-F5344CB8AC3E}">
        <p14:creationId xmlns:p14="http://schemas.microsoft.com/office/powerpoint/2010/main" val="32135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2191999" cy="936852"/>
          </a:xfrm>
          <a:prstGeom prst="rect">
            <a:avLst/>
          </a:prstGeom>
          <a:solidFill>
            <a:srgbClr val="0D76B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72577"/>
            <a:ext cx="8229600" cy="700995"/>
          </a:xfrm>
        </p:spPr>
        <p:txBody>
          <a:bodyPr>
            <a:normAutofit/>
          </a:bodyPr>
          <a:lstStyle/>
          <a:p>
            <a:r>
              <a:rPr lang="en-US" sz="3600" dirty="0">
                <a:solidFill>
                  <a:schemeClr val="bg1"/>
                </a:solidFill>
                <a:latin typeface="Helvetica"/>
              </a:rPr>
              <a:t>Youth and Young Adult Programs</a:t>
            </a:r>
          </a:p>
        </p:txBody>
      </p:sp>
      <p:sp>
        <p:nvSpPr>
          <p:cNvPr id="3" name="Content Placeholder 2"/>
          <p:cNvSpPr>
            <a:spLocks noGrp="1"/>
          </p:cNvSpPr>
          <p:nvPr>
            <p:ph idx="1"/>
          </p:nvPr>
        </p:nvSpPr>
        <p:spPr>
          <a:xfrm>
            <a:off x="2210610" y="3353991"/>
            <a:ext cx="7923990" cy="2463249"/>
          </a:xfrm>
        </p:spPr>
        <p:txBody>
          <a:bodyPr>
            <a:normAutofit lnSpcReduction="10000"/>
          </a:bodyPr>
          <a:lstStyle/>
          <a:p>
            <a:pPr lvl="0"/>
            <a:r>
              <a:rPr lang="en-US" sz="2100" b="1" dirty="0">
                <a:solidFill>
                  <a:srgbClr val="0070C0"/>
                </a:solidFill>
              </a:rPr>
              <a:t>CareerSource has specialized services for jobseekers between the ages of 17 to 24.  Jobseekers:</a:t>
            </a:r>
          </a:p>
          <a:p>
            <a:pPr lvl="1"/>
            <a:r>
              <a:rPr lang="en-US" sz="2100" b="1" dirty="0">
                <a:solidFill>
                  <a:srgbClr val="0070C0"/>
                </a:solidFill>
              </a:rPr>
              <a:t>Improve skills to become job ready</a:t>
            </a:r>
          </a:p>
          <a:p>
            <a:pPr lvl="1"/>
            <a:r>
              <a:rPr lang="en-US" sz="2100" b="1" dirty="0">
                <a:solidFill>
                  <a:srgbClr val="0070C0"/>
                </a:solidFill>
              </a:rPr>
              <a:t>Explore educational requirements for careers, vocations, and apprenticeships</a:t>
            </a:r>
          </a:p>
          <a:p>
            <a:pPr lvl="1"/>
            <a:r>
              <a:rPr lang="en-US" sz="2100" b="1" dirty="0">
                <a:solidFill>
                  <a:srgbClr val="0070C0"/>
                </a:solidFill>
              </a:rPr>
              <a:t>Work based experiences to include internships and On-the-Job Training</a:t>
            </a:r>
          </a:p>
          <a:p>
            <a:pPr lvl="1"/>
            <a:endParaRPr lang="en-US" sz="1800" dirty="0">
              <a:solidFill>
                <a:srgbClr val="0D76BD"/>
              </a:solidFill>
              <a:latin typeface="Helvetica"/>
              <a:cs typeface="Helvetica"/>
            </a:endParaRPr>
          </a:p>
        </p:txBody>
      </p:sp>
      <p:pic>
        <p:nvPicPr>
          <p:cNvPr id="8" name="Picture 2"/>
          <p:cNvPicPr>
            <a:picLocks noChangeAspect="1" noChangeArrowheads="1"/>
          </p:cNvPicPr>
          <p:nvPr/>
        </p:nvPicPr>
        <p:blipFill>
          <a:blip r:embed="rId6"/>
          <a:srcRect/>
          <a:stretch>
            <a:fillRect/>
          </a:stretch>
        </p:blipFill>
        <p:spPr bwMode="auto">
          <a:xfrm>
            <a:off x="0" y="5029200"/>
            <a:ext cx="2514599" cy="1066800"/>
          </a:xfrm>
          <a:prstGeom prst="rect">
            <a:avLst/>
          </a:prstGeom>
          <a:noFill/>
          <a:ln w="9525">
            <a:noFill/>
            <a:miter lim="800000"/>
            <a:headEnd/>
            <a:tailEnd/>
          </a:ln>
          <a:effectLst/>
        </p:spPr>
      </p:pic>
      <p:pic>
        <p:nvPicPr>
          <p:cNvPr id="7" name="Content Placeholder 15" descr="Healthcare Worker.jpg"/>
          <p:cNvPicPr>
            <a:picLocks noChangeAspect="1"/>
          </p:cNvPicPr>
          <p:nvPr/>
        </p:nvPicPr>
        <p:blipFill>
          <a:blip r:embed="rId7" cstate="print"/>
          <a:srcRect b="2703"/>
          <a:stretch>
            <a:fillRect/>
          </a:stretch>
        </p:blipFill>
        <p:spPr>
          <a:xfrm>
            <a:off x="1524001" y="1349830"/>
            <a:ext cx="1373221" cy="2004161"/>
          </a:xfrm>
          <a:prstGeom prst="rect">
            <a:avLst/>
          </a:prstGeom>
        </p:spPr>
      </p:pic>
      <p:pic>
        <p:nvPicPr>
          <p:cNvPr id="9" name="Content Placeholder 16" descr="Chef.jpg"/>
          <p:cNvPicPr>
            <a:picLocks noChangeAspect="1"/>
          </p:cNvPicPr>
          <p:nvPr/>
        </p:nvPicPr>
        <p:blipFill>
          <a:blip r:embed="rId8" cstate="print"/>
          <a:srcRect b="2703"/>
          <a:stretch>
            <a:fillRect/>
          </a:stretch>
        </p:blipFill>
        <p:spPr>
          <a:xfrm>
            <a:off x="2732314" y="1349829"/>
            <a:ext cx="1371600" cy="2001794"/>
          </a:xfrm>
          <a:prstGeom prst="rect">
            <a:avLst/>
          </a:prstGeom>
        </p:spPr>
      </p:pic>
      <p:pic>
        <p:nvPicPr>
          <p:cNvPr id="10" name="Picture 9" descr="Construction.jpg"/>
          <p:cNvPicPr>
            <a:picLocks noChangeAspect="1"/>
          </p:cNvPicPr>
          <p:nvPr/>
        </p:nvPicPr>
        <p:blipFill>
          <a:blip r:embed="rId9" cstate="print"/>
          <a:srcRect t="2667" b="1333"/>
          <a:stretch>
            <a:fillRect/>
          </a:stretch>
        </p:blipFill>
        <p:spPr>
          <a:xfrm>
            <a:off x="4114800" y="1349830"/>
            <a:ext cx="1391778" cy="2004161"/>
          </a:xfrm>
          <a:prstGeom prst="rect">
            <a:avLst/>
          </a:prstGeom>
        </p:spPr>
      </p:pic>
      <p:pic>
        <p:nvPicPr>
          <p:cNvPr id="11" name="Picture 10" descr="Student.jpg"/>
          <p:cNvPicPr>
            <a:picLocks noChangeAspect="1"/>
          </p:cNvPicPr>
          <p:nvPr/>
        </p:nvPicPr>
        <p:blipFill>
          <a:blip r:embed="rId10" cstate="print"/>
          <a:srcRect b="3916"/>
          <a:stretch>
            <a:fillRect/>
          </a:stretch>
        </p:blipFill>
        <p:spPr>
          <a:xfrm>
            <a:off x="5506578" y="1349830"/>
            <a:ext cx="1390572" cy="2004161"/>
          </a:xfrm>
          <a:prstGeom prst="rect">
            <a:avLst/>
          </a:prstGeom>
        </p:spPr>
      </p:pic>
      <p:sp>
        <p:nvSpPr>
          <p:cNvPr id="12" name="Rectangle 6"/>
          <p:cNvSpPr>
            <a:spLocks/>
          </p:cNvSpPr>
          <p:nvPr>
            <p:custDataLst>
              <p:tags r:id="rId1"/>
            </p:custDataLst>
          </p:nvPr>
        </p:nvSpPr>
        <p:spPr bwMode="auto">
          <a:xfrm>
            <a:off x="6897150" y="1349830"/>
            <a:ext cx="1981200" cy="147250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lIns="35715" tIns="35715" rIns="35715" bIns="35715" anchor="ctr"/>
          <a:lstStyle/>
          <a:p>
            <a:pPr algn="ctr"/>
            <a:r>
              <a:rPr lang="en-US" b="1" dirty="0">
                <a:solidFill>
                  <a:srgbClr val="0A4C88"/>
                </a:solidFill>
                <a:effectLst>
                  <a:outerShdw blurRad="38100" dist="38100" dir="2700000" algn="tl">
                    <a:srgbClr val="000000">
                      <a:alpha val="43137"/>
                    </a:srgbClr>
                  </a:outerShdw>
                </a:effectLst>
                <a:latin typeface="Arial" pitchFamily="34" charset="0"/>
                <a:cs typeface="Arial" pitchFamily="34" charset="0"/>
              </a:rPr>
              <a:t>Business &amp; Entrepreneurship</a:t>
            </a:r>
          </a:p>
        </p:txBody>
      </p:sp>
      <p:sp>
        <p:nvSpPr>
          <p:cNvPr id="13" name="Rectangle 6"/>
          <p:cNvSpPr>
            <a:spLocks/>
          </p:cNvSpPr>
          <p:nvPr>
            <p:custDataLst>
              <p:tags r:id="rId2"/>
            </p:custDataLst>
          </p:nvPr>
        </p:nvSpPr>
        <p:spPr bwMode="auto">
          <a:xfrm>
            <a:off x="8795657" y="1374534"/>
            <a:ext cx="1905000" cy="144780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lIns="35715" tIns="35715" rIns="35715" bIns="35715" anchor="ctr"/>
          <a:lstStyle/>
          <a:p>
            <a:pPr algn="ctr"/>
            <a:r>
              <a:rPr lang="en-US" b="1" dirty="0">
                <a:solidFill>
                  <a:srgbClr val="0B508F"/>
                </a:solidFill>
                <a:effectLst>
                  <a:outerShdw blurRad="38100" dist="38100" dir="2700000" algn="tl">
                    <a:srgbClr val="000000">
                      <a:alpha val="43137"/>
                    </a:srgbClr>
                  </a:outerShdw>
                </a:effectLst>
                <a:latin typeface="Arial" pitchFamily="34" charset="0"/>
                <a:cs typeface="Arial" pitchFamily="34" charset="0"/>
              </a:rPr>
              <a:t>Hospitality</a:t>
            </a:r>
          </a:p>
        </p:txBody>
      </p:sp>
      <p:sp>
        <p:nvSpPr>
          <p:cNvPr id="14" name="Rectangle 6"/>
          <p:cNvSpPr>
            <a:spLocks/>
          </p:cNvSpPr>
          <p:nvPr>
            <p:custDataLst>
              <p:tags r:id="rId3"/>
            </p:custDataLst>
          </p:nvPr>
        </p:nvSpPr>
        <p:spPr bwMode="auto">
          <a:xfrm>
            <a:off x="8795657" y="2351910"/>
            <a:ext cx="1894114" cy="121860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lIns="35715" tIns="35715" rIns="35715" bIns="35715" anchor="ctr"/>
          <a:lstStyle/>
          <a:p>
            <a:pPr algn="ctr"/>
            <a:r>
              <a:rPr lang="en-US" b="1" dirty="0">
                <a:solidFill>
                  <a:srgbClr val="0A4C88"/>
                </a:solidFill>
                <a:effectLst>
                  <a:outerShdw blurRad="38100" dist="38100" dir="2700000" algn="tl">
                    <a:srgbClr val="000000">
                      <a:alpha val="43137"/>
                    </a:srgbClr>
                  </a:outerShdw>
                </a:effectLst>
                <a:latin typeface="Arial" pitchFamily="34" charset="0"/>
                <a:cs typeface="Arial" pitchFamily="34" charset="0"/>
              </a:rPr>
              <a:t>Healthcare</a:t>
            </a:r>
          </a:p>
        </p:txBody>
      </p:sp>
      <p:sp>
        <p:nvSpPr>
          <p:cNvPr id="15" name="Rectangle 6"/>
          <p:cNvSpPr>
            <a:spLocks/>
          </p:cNvSpPr>
          <p:nvPr>
            <p:custDataLst>
              <p:tags r:id="rId4"/>
            </p:custDataLst>
          </p:nvPr>
        </p:nvSpPr>
        <p:spPr bwMode="auto">
          <a:xfrm>
            <a:off x="6935250" y="2351910"/>
            <a:ext cx="1905000" cy="121860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lIns="35715" tIns="35715" rIns="35715" bIns="35715" anchor="ctr"/>
          <a:lstStyle/>
          <a:p>
            <a:pPr algn="ctr"/>
            <a:r>
              <a:rPr lang="en-US" b="1" dirty="0">
                <a:solidFill>
                  <a:srgbClr val="0A4A84"/>
                </a:solidFill>
                <a:effectLst>
                  <a:outerShdw blurRad="38100" dist="38100" dir="2700000" algn="tl">
                    <a:srgbClr val="000000">
                      <a:alpha val="43137"/>
                    </a:srgbClr>
                  </a:outerShdw>
                </a:effectLst>
                <a:latin typeface="Arial" pitchFamily="34" charset="0"/>
                <a:cs typeface="Arial" pitchFamily="34" charset="0"/>
              </a:rPr>
              <a:t>Trades</a:t>
            </a:r>
          </a:p>
        </p:txBody>
      </p:sp>
    </p:spTree>
    <p:extLst>
      <p:ext uri="{BB962C8B-B14F-4D97-AF65-F5344CB8AC3E}">
        <p14:creationId xmlns:p14="http://schemas.microsoft.com/office/powerpoint/2010/main" val="645994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6&quot;/&gt;&lt;/TableIndex&gt;&lt;/ShapeTextInfo&gt;"/>
  <p:tag name="PRESENTER_SHAPEINFO" val="&lt;ThreeDShapeInfo&gt;&lt;uuid val=&quot;{47285D29-4F49-4EF4-A112-96A4DBDDBAD9}&quot;/&gt;&lt;isInvalidForFieldText val=&quot;0&quot;/&gt;&lt;Image&gt;&lt;filename val=&quot;C:\Users\gwheeler\AppData\Local\Temp\~CaC1E4\data\asimages\{47285D29-4F49-4EF4-A112-96A4DBDDBAD9}_13.png&quot;/&gt;&lt;left val=&quot;498&quot;/&gt;&lt;top val=&quot;346&quot;/&gt;&lt;width val=&quot;181&quot;/&gt;&lt;height val=&quot;12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8611B05C-5D94-4BA7-9F70-1061AB1ABAD4}&quot;/&gt;&lt;isInvalidForFieldText val=&quot;0&quot;/&gt;&lt;Image&gt;&lt;filename val=&quot;C:\Users\gwheeler\AppData\Local\Temp\~CaC1E4\data\asimages\{8611B05C-5D94-4BA7-9F70-1061AB1ABAD4}_13.png&quot;/&gt;&lt;left val=&quot;200&quot;/&gt;&lt;top val=&quot;334&quot;/&gt;&lt;width val=&quot;158&quot;/&gt;&lt;height val=&quot;12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81530BFE-1DE1-4229-A9ED-37A0C01E4619}&quot;/&gt;&lt;isInvalidForFieldText val=&quot;0&quot;/&gt;&lt;Image&gt;&lt;filename val=&quot;C:\Users\gwheeler\AppData\Local\Temp\~CaC1E4\data\asimages\{81530BFE-1DE1-4229-A9ED-37A0C01E4619}_13.png&quot;/&gt;&lt;left val=&quot;50&quot;/&gt;&lt;top val=&quot;334&quot;/&gt;&lt;width val=&quot;157&quot;/&gt;&lt;height val=&quot;11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99128CB0-F514-4F7C-9886-25BCB2C627E2}&quot;/&gt;&lt;isInvalidForFieldText val=&quot;0&quot;/&gt;&lt;Image&gt;&lt;filename val=&quot;C:\Users\gwheeler\AppData\Local\Temp\~CaC1E4\data\asimages\{99128CB0-F514-4F7C-9886-25BCB2C627E2}_13.png&quot;/&gt;&lt;left val=&quot;350&quot;/&gt;&lt;top val=&quot;334&quot;/&gt;&lt;width val=&quot;158&quot;/&gt;&lt;height val=&quot;121&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d449a8-2375-42b6-a9f4-110971acbe8c">
      <Terms xmlns="http://schemas.microsoft.com/office/infopath/2007/PartnerControls"/>
    </lcf76f155ced4ddcb4097134ff3c332f>
    <TaxCatchAll xmlns="aa7f1fb6-756e-4855-9f16-f3f1460ff5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F7DD637D66454893F608D3647AEA69" ma:contentTypeVersion="16" ma:contentTypeDescription="Create a new document." ma:contentTypeScope="" ma:versionID="1941283f264ecee839a1185625e3e7a9">
  <xsd:schema xmlns:xsd="http://www.w3.org/2001/XMLSchema" xmlns:xs="http://www.w3.org/2001/XMLSchema" xmlns:p="http://schemas.microsoft.com/office/2006/metadata/properties" xmlns:ns2="a9d449a8-2375-42b6-a9f4-110971acbe8c" xmlns:ns3="aa7f1fb6-756e-4855-9f16-f3f1460ff54c" targetNamespace="http://schemas.microsoft.com/office/2006/metadata/properties" ma:root="true" ma:fieldsID="26308d958cd53d714f0220d96bd16801" ns2:_="" ns3:_="">
    <xsd:import namespace="a9d449a8-2375-42b6-a9f4-110971acbe8c"/>
    <xsd:import namespace="aa7f1fb6-756e-4855-9f16-f3f1460ff5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449a8-2375-42b6-a9f4-110971acb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3704f9-8836-463e-bd6f-c87358e3f2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7f1fb6-756e-4855-9f16-f3f1460ff5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faf41-81f7-4a6b-bdd9-e3afe15e5945}" ma:internalName="TaxCatchAll" ma:showField="CatchAllData" ma:web="aa7f1fb6-756e-4855-9f16-f3f1460ff5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F5623D-6D16-422C-8052-3B1BC034CAA4}">
  <ds:schemaRefs>
    <ds:schemaRef ds:uri="http://schemas.microsoft.com/office/2006/metadata/properties"/>
    <ds:schemaRef ds:uri="http://schemas.microsoft.com/office/infopath/2007/PartnerControls"/>
    <ds:schemaRef ds:uri="a9d449a8-2375-42b6-a9f4-110971acbe8c"/>
    <ds:schemaRef ds:uri="aa7f1fb6-756e-4855-9f16-f3f1460ff54c"/>
  </ds:schemaRefs>
</ds:datastoreItem>
</file>

<file path=customXml/itemProps2.xml><?xml version="1.0" encoding="utf-8"?>
<ds:datastoreItem xmlns:ds="http://schemas.openxmlformats.org/officeDocument/2006/customXml" ds:itemID="{033CC81A-388C-4B2A-BFA5-DA5CFDE391C3}">
  <ds:schemaRefs>
    <ds:schemaRef ds:uri="http://schemas.microsoft.com/sharepoint/v3/contenttype/forms"/>
  </ds:schemaRefs>
</ds:datastoreItem>
</file>

<file path=customXml/itemProps3.xml><?xml version="1.0" encoding="utf-8"?>
<ds:datastoreItem xmlns:ds="http://schemas.openxmlformats.org/officeDocument/2006/customXml" ds:itemID="{CBA99C4D-D89C-468A-BE9E-174325B78F34}"/>
</file>

<file path=docProps/app.xml><?xml version="1.0" encoding="utf-8"?>
<Properties xmlns="http://schemas.openxmlformats.org/officeDocument/2006/extended-properties" xmlns:vt="http://schemas.openxmlformats.org/officeDocument/2006/docPropsVTypes">
  <TotalTime>12731</TotalTime>
  <Words>1617</Words>
  <Application>Microsoft Office PowerPoint</Application>
  <PresentationFormat>Widescreen</PresentationFormat>
  <Paragraphs>454</Paragraphs>
  <Slides>15</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Arial Unicode MS</vt:lpstr>
      <vt:lpstr>Calibri</vt:lpstr>
      <vt:lpstr>Courier New</vt:lpstr>
      <vt:lpstr>Helvetica</vt:lpstr>
      <vt:lpstr>inherit</vt:lpstr>
      <vt:lpstr>Open Sans</vt:lpstr>
      <vt:lpstr>Proxima Nova</vt:lpstr>
      <vt:lpstr>Office Theme</vt:lpstr>
      <vt:lpstr>Acrobat Document</vt:lpstr>
      <vt:lpstr>It’s All About Jobs</vt:lpstr>
      <vt:lpstr>The Emerging Megaregions</vt:lpstr>
      <vt:lpstr>Jobs</vt:lpstr>
      <vt:lpstr>Job Gains </vt:lpstr>
      <vt:lpstr>Defining the Gig Economy</vt:lpstr>
      <vt:lpstr>Florida2030.org </vt:lpstr>
      <vt:lpstr>Training Grants – Incentive Programs</vt:lpstr>
      <vt:lpstr>Veterans’ Services</vt:lpstr>
      <vt:lpstr>Youth and Young Adult Programs</vt:lpstr>
      <vt:lpstr>Disability Services Department </vt:lpstr>
      <vt:lpstr>Prepare Re-entry Program </vt:lpstr>
      <vt:lpstr>CSPBC Library Footprint</vt:lpstr>
      <vt:lpstr>Healthcare Career Paths</vt:lpstr>
      <vt:lpstr>Learner Pathway for Healthcare Careers</vt:lpstr>
      <vt:lpstr> New Projects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Corbit</dc:creator>
  <cp:lastModifiedBy>Amanda Williams</cp:lastModifiedBy>
  <cp:revision>235</cp:revision>
  <cp:lastPrinted>2022-10-17T11:24:46Z</cp:lastPrinted>
  <dcterms:created xsi:type="dcterms:W3CDTF">2015-10-19T18:33:17Z</dcterms:created>
  <dcterms:modified xsi:type="dcterms:W3CDTF">2022-10-26T18:43:20Z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0x01010034F7DD637D66454893F608D3647AEA69</vt:lpwstr>
  </property>
  <property fmtid="{D5CDD505-2E9C-101B-9397-08002B2CF9AE}" pid="3" name="MediaServiceImageTags">
    <vt:lpwstr/>
  </property>
</Properties>
</file>