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4"/>
  </p:notesMasterIdLst>
  <p:sldIdLst>
    <p:sldId id="25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ource Sans Pro" panose="020B050303040302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Williams" userId="61f8c09a-035c-44fe-b6a3-de640d11dc15" providerId="ADAL" clId="{3B5803C5-F77E-46C6-9EAB-A3B209767E27}"/>
    <pc:docChg chg="custSel modSld">
      <pc:chgData name="Amanda Williams" userId="61f8c09a-035c-44fe-b6a3-de640d11dc15" providerId="ADAL" clId="{3B5803C5-F77E-46C6-9EAB-A3B209767E27}" dt="2022-11-08T16:31:47.186" v="54" actId="1036"/>
      <pc:docMkLst>
        <pc:docMk/>
      </pc:docMkLst>
      <pc:sldChg chg="modSp mod">
        <pc:chgData name="Amanda Williams" userId="61f8c09a-035c-44fe-b6a3-de640d11dc15" providerId="ADAL" clId="{3B5803C5-F77E-46C6-9EAB-A3B209767E27}" dt="2022-11-08T16:31:47.186" v="54" actId="1036"/>
        <pc:sldMkLst>
          <pc:docMk/>
          <pc:sldMk cId="3138250600" sldId="256"/>
        </pc:sldMkLst>
        <pc:spChg chg="mod">
          <ac:chgData name="Amanda Williams" userId="61f8c09a-035c-44fe-b6a3-de640d11dc15" providerId="ADAL" clId="{3B5803C5-F77E-46C6-9EAB-A3B209767E27}" dt="2022-11-08T16:31:47.186" v="54" actId="1036"/>
          <ac:spMkLst>
            <pc:docMk/>
            <pc:sldMk cId="3138250600" sldId="256"/>
            <ac:spMk id="3" creationId="{342A339A-F5DF-43AB-84E8-E331AEE9FD51}"/>
          </ac:spMkLst>
        </pc:spChg>
      </pc:sldChg>
      <pc:sldChg chg="modSp mod">
        <pc:chgData name="Amanda Williams" userId="61f8c09a-035c-44fe-b6a3-de640d11dc15" providerId="ADAL" clId="{3B5803C5-F77E-46C6-9EAB-A3B209767E27}" dt="2022-11-08T16:30:30.213" v="15" actId="962"/>
        <pc:sldMkLst>
          <pc:docMk/>
          <pc:sldMk cId="1855733966" sldId="263"/>
        </pc:sldMkLst>
        <pc:spChg chg="mod">
          <ac:chgData name="Amanda Williams" userId="61f8c09a-035c-44fe-b6a3-de640d11dc15" providerId="ADAL" clId="{3B5803C5-F77E-46C6-9EAB-A3B209767E27}" dt="2022-11-08T16:30:30.213" v="15" actId="962"/>
          <ac:spMkLst>
            <pc:docMk/>
            <pc:sldMk cId="1855733966" sldId="263"/>
            <ac:spMk id="3" creationId="{00000000-0000-0000-0000-000000000000}"/>
          </ac:spMkLst>
        </pc:spChg>
        <pc:spChg chg="mod">
          <ac:chgData name="Amanda Williams" userId="61f8c09a-035c-44fe-b6a3-de640d11dc15" providerId="ADAL" clId="{3B5803C5-F77E-46C6-9EAB-A3B209767E27}" dt="2022-11-08T16:30:08.570" v="7" actId="33553"/>
          <ac:spMkLst>
            <pc:docMk/>
            <pc:sldMk cId="1855733966" sldId="263"/>
            <ac:spMk id="4" creationId="{A1C160C9-0124-4AD3-90BB-4CCF674DF870}"/>
          </ac:spMkLst>
        </pc:spChg>
      </pc:sldChg>
      <pc:sldChg chg="modSp mod">
        <pc:chgData name="Amanda Williams" userId="61f8c09a-035c-44fe-b6a3-de640d11dc15" providerId="ADAL" clId="{3B5803C5-F77E-46C6-9EAB-A3B209767E27}" dt="2022-11-08T16:30:41.021" v="16" actId="962"/>
        <pc:sldMkLst>
          <pc:docMk/>
          <pc:sldMk cId="148690825" sldId="264"/>
        </pc:sldMkLst>
        <pc:spChg chg="mod">
          <ac:chgData name="Amanda Williams" userId="61f8c09a-035c-44fe-b6a3-de640d11dc15" providerId="ADAL" clId="{3B5803C5-F77E-46C6-9EAB-A3B209767E27}" dt="2022-11-08T16:30:41.021" v="16" actId="962"/>
          <ac:spMkLst>
            <pc:docMk/>
            <pc:sldMk cId="148690825" sldId="264"/>
            <ac:spMk id="3" creationId="{00000000-0000-0000-0000-000000000000}"/>
          </ac:spMkLst>
        </pc:spChg>
        <pc:spChg chg="mod">
          <ac:chgData name="Amanda Williams" userId="61f8c09a-035c-44fe-b6a3-de640d11dc15" providerId="ADAL" clId="{3B5803C5-F77E-46C6-9EAB-A3B209767E27}" dt="2022-11-08T16:30:10.160" v="8" actId="33553"/>
          <ac:spMkLst>
            <pc:docMk/>
            <pc:sldMk cId="148690825" sldId="264"/>
            <ac:spMk id="4" creationId="{A1C160C9-0124-4AD3-90BB-4CCF674DF870}"/>
          </ac:spMkLst>
        </pc:spChg>
      </pc:sldChg>
      <pc:sldChg chg="delSp modSp mod">
        <pc:chgData name="Amanda Williams" userId="61f8c09a-035c-44fe-b6a3-de640d11dc15" providerId="ADAL" clId="{3B5803C5-F77E-46C6-9EAB-A3B209767E27}" dt="2022-11-08T16:30:47.581" v="17" actId="962"/>
        <pc:sldMkLst>
          <pc:docMk/>
          <pc:sldMk cId="1963685216" sldId="265"/>
        </pc:sldMkLst>
        <pc:spChg chg="mod">
          <ac:chgData name="Amanda Williams" userId="61f8c09a-035c-44fe-b6a3-de640d11dc15" providerId="ADAL" clId="{3B5803C5-F77E-46C6-9EAB-A3B209767E27}" dt="2022-11-08T16:30:47.581" v="17" actId="962"/>
          <ac:spMkLst>
            <pc:docMk/>
            <pc:sldMk cId="1963685216" sldId="265"/>
            <ac:spMk id="3" creationId="{00000000-0000-0000-0000-000000000000}"/>
          </ac:spMkLst>
        </pc:spChg>
        <pc:spChg chg="mod">
          <ac:chgData name="Amanda Williams" userId="61f8c09a-035c-44fe-b6a3-de640d11dc15" providerId="ADAL" clId="{3B5803C5-F77E-46C6-9EAB-A3B209767E27}" dt="2022-11-08T16:30:11.706" v="9" actId="33553"/>
          <ac:spMkLst>
            <pc:docMk/>
            <pc:sldMk cId="1963685216" sldId="265"/>
            <ac:spMk id="4" creationId="{A1C160C9-0124-4AD3-90BB-4CCF674DF870}"/>
          </ac:spMkLst>
        </pc:spChg>
        <pc:spChg chg="del">
          <ac:chgData name="Amanda Williams" userId="61f8c09a-035c-44fe-b6a3-de640d11dc15" providerId="ADAL" clId="{3B5803C5-F77E-46C6-9EAB-A3B209767E27}" dt="2022-11-08T16:29:29.654" v="0" actId="478"/>
          <ac:spMkLst>
            <pc:docMk/>
            <pc:sldMk cId="1963685216" sldId="265"/>
            <ac:spMk id="5" creationId="{1A6E51C3-504A-401F-B48C-B6F2307BE2B2}"/>
          </ac:spMkLst>
        </pc:spChg>
      </pc:sldChg>
      <pc:sldChg chg="delSp modSp mod">
        <pc:chgData name="Amanda Williams" userId="61f8c09a-035c-44fe-b6a3-de640d11dc15" providerId="ADAL" clId="{3B5803C5-F77E-46C6-9EAB-A3B209767E27}" dt="2022-11-08T16:30:57.082" v="18" actId="962"/>
        <pc:sldMkLst>
          <pc:docMk/>
          <pc:sldMk cId="3763798511" sldId="266"/>
        </pc:sldMkLst>
        <pc:spChg chg="mod">
          <ac:chgData name="Amanda Williams" userId="61f8c09a-035c-44fe-b6a3-de640d11dc15" providerId="ADAL" clId="{3B5803C5-F77E-46C6-9EAB-A3B209767E27}" dt="2022-11-08T16:30:57.082" v="18" actId="962"/>
          <ac:spMkLst>
            <pc:docMk/>
            <pc:sldMk cId="3763798511" sldId="266"/>
            <ac:spMk id="3" creationId="{00000000-0000-0000-0000-000000000000}"/>
          </ac:spMkLst>
        </pc:spChg>
        <pc:spChg chg="mod">
          <ac:chgData name="Amanda Williams" userId="61f8c09a-035c-44fe-b6a3-de640d11dc15" providerId="ADAL" clId="{3B5803C5-F77E-46C6-9EAB-A3B209767E27}" dt="2022-11-08T16:30:13.073" v="10" actId="33553"/>
          <ac:spMkLst>
            <pc:docMk/>
            <pc:sldMk cId="3763798511" sldId="266"/>
            <ac:spMk id="4" creationId="{A1C160C9-0124-4AD3-90BB-4CCF674DF870}"/>
          </ac:spMkLst>
        </pc:spChg>
        <pc:spChg chg="del">
          <ac:chgData name="Amanda Williams" userId="61f8c09a-035c-44fe-b6a3-de640d11dc15" providerId="ADAL" clId="{3B5803C5-F77E-46C6-9EAB-A3B209767E27}" dt="2022-11-08T16:29:33.251" v="1" actId="478"/>
          <ac:spMkLst>
            <pc:docMk/>
            <pc:sldMk cId="3763798511" sldId="266"/>
            <ac:spMk id="5" creationId="{1A6E51C3-504A-401F-B48C-B6F2307BE2B2}"/>
          </ac:spMkLst>
        </pc:spChg>
      </pc:sldChg>
      <pc:sldChg chg="delSp modSp mod">
        <pc:chgData name="Amanda Williams" userId="61f8c09a-035c-44fe-b6a3-de640d11dc15" providerId="ADAL" clId="{3B5803C5-F77E-46C6-9EAB-A3B209767E27}" dt="2022-11-08T16:31:01.641" v="19" actId="962"/>
        <pc:sldMkLst>
          <pc:docMk/>
          <pc:sldMk cId="3680483308" sldId="267"/>
        </pc:sldMkLst>
        <pc:spChg chg="mod">
          <ac:chgData name="Amanda Williams" userId="61f8c09a-035c-44fe-b6a3-de640d11dc15" providerId="ADAL" clId="{3B5803C5-F77E-46C6-9EAB-A3B209767E27}" dt="2022-11-08T16:31:01.641" v="19" actId="962"/>
          <ac:spMkLst>
            <pc:docMk/>
            <pc:sldMk cId="3680483308" sldId="267"/>
            <ac:spMk id="3" creationId="{00000000-0000-0000-0000-000000000000}"/>
          </ac:spMkLst>
        </pc:spChg>
        <pc:spChg chg="mod">
          <ac:chgData name="Amanda Williams" userId="61f8c09a-035c-44fe-b6a3-de640d11dc15" providerId="ADAL" clId="{3B5803C5-F77E-46C6-9EAB-A3B209767E27}" dt="2022-11-08T16:30:14.541" v="11" actId="33553"/>
          <ac:spMkLst>
            <pc:docMk/>
            <pc:sldMk cId="3680483308" sldId="267"/>
            <ac:spMk id="4" creationId="{A1C160C9-0124-4AD3-90BB-4CCF674DF870}"/>
          </ac:spMkLst>
        </pc:spChg>
        <pc:spChg chg="del">
          <ac:chgData name="Amanda Williams" userId="61f8c09a-035c-44fe-b6a3-de640d11dc15" providerId="ADAL" clId="{3B5803C5-F77E-46C6-9EAB-A3B209767E27}" dt="2022-11-08T16:29:40.963" v="2" actId="478"/>
          <ac:spMkLst>
            <pc:docMk/>
            <pc:sldMk cId="3680483308" sldId="267"/>
            <ac:spMk id="5" creationId="{1A6E51C3-504A-401F-B48C-B6F2307BE2B2}"/>
          </ac:spMkLst>
        </pc:spChg>
      </pc:sldChg>
      <pc:sldChg chg="delSp modSp mod">
        <pc:chgData name="Amanda Williams" userId="61f8c09a-035c-44fe-b6a3-de640d11dc15" providerId="ADAL" clId="{3B5803C5-F77E-46C6-9EAB-A3B209767E27}" dt="2022-11-08T16:31:08.152" v="20" actId="962"/>
        <pc:sldMkLst>
          <pc:docMk/>
          <pc:sldMk cId="360488422" sldId="268"/>
        </pc:sldMkLst>
        <pc:spChg chg="mod">
          <ac:chgData name="Amanda Williams" userId="61f8c09a-035c-44fe-b6a3-de640d11dc15" providerId="ADAL" clId="{3B5803C5-F77E-46C6-9EAB-A3B209767E27}" dt="2022-11-08T16:31:08.152" v="20" actId="962"/>
          <ac:spMkLst>
            <pc:docMk/>
            <pc:sldMk cId="360488422" sldId="268"/>
            <ac:spMk id="3" creationId="{00000000-0000-0000-0000-000000000000}"/>
          </ac:spMkLst>
        </pc:spChg>
        <pc:spChg chg="mod">
          <ac:chgData name="Amanda Williams" userId="61f8c09a-035c-44fe-b6a3-de640d11dc15" providerId="ADAL" clId="{3B5803C5-F77E-46C6-9EAB-A3B209767E27}" dt="2022-11-08T16:30:16.062" v="12" actId="33553"/>
          <ac:spMkLst>
            <pc:docMk/>
            <pc:sldMk cId="360488422" sldId="268"/>
            <ac:spMk id="4" creationId="{A1C160C9-0124-4AD3-90BB-4CCF674DF870}"/>
          </ac:spMkLst>
        </pc:spChg>
        <pc:spChg chg="del">
          <ac:chgData name="Amanda Williams" userId="61f8c09a-035c-44fe-b6a3-de640d11dc15" providerId="ADAL" clId="{3B5803C5-F77E-46C6-9EAB-A3B209767E27}" dt="2022-11-08T16:29:44.601" v="3" actId="478"/>
          <ac:spMkLst>
            <pc:docMk/>
            <pc:sldMk cId="360488422" sldId="268"/>
            <ac:spMk id="5" creationId="{1A6E51C3-504A-401F-B48C-B6F2307BE2B2}"/>
          </ac:spMkLst>
        </pc:spChg>
      </pc:sldChg>
      <pc:sldChg chg="delSp modSp mod">
        <pc:chgData name="Amanda Williams" userId="61f8c09a-035c-44fe-b6a3-de640d11dc15" providerId="ADAL" clId="{3B5803C5-F77E-46C6-9EAB-A3B209767E27}" dt="2022-11-08T16:31:15.989" v="21" actId="962"/>
        <pc:sldMkLst>
          <pc:docMk/>
          <pc:sldMk cId="2537770873" sldId="269"/>
        </pc:sldMkLst>
        <pc:spChg chg="mod">
          <ac:chgData name="Amanda Williams" userId="61f8c09a-035c-44fe-b6a3-de640d11dc15" providerId="ADAL" clId="{3B5803C5-F77E-46C6-9EAB-A3B209767E27}" dt="2022-11-08T16:31:15.989" v="21" actId="962"/>
          <ac:spMkLst>
            <pc:docMk/>
            <pc:sldMk cId="2537770873" sldId="269"/>
            <ac:spMk id="3" creationId="{00000000-0000-0000-0000-000000000000}"/>
          </ac:spMkLst>
        </pc:spChg>
        <pc:spChg chg="mod">
          <ac:chgData name="Amanda Williams" userId="61f8c09a-035c-44fe-b6a3-de640d11dc15" providerId="ADAL" clId="{3B5803C5-F77E-46C6-9EAB-A3B209767E27}" dt="2022-11-08T16:30:17.546" v="13" actId="33553"/>
          <ac:spMkLst>
            <pc:docMk/>
            <pc:sldMk cId="2537770873" sldId="269"/>
            <ac:spMk id="4" creationId="{A1C160C9-0124-4AD3-90BB-4CCF674DF870}"/>
          </ac:spMkLst>
        </pc:spChg>
        <pc:spChg chg="del mod">
          <ac:chgData name="Amanda Williams" userId="61f8c09a-035c-44fe-b6a3-de640d11dc15" providerId="ADAL" clId="{3B5803C5-F77E-46C6-9EAB-A3B209767E27}" dt="2022-11-08T16:29:57.155" v="5" actId="478"/>
          <ac:spMkLst>
            <pc:docMk/>
            <pc:sldMk cId="2537770873" sldId="269"/>
            <ac:spMk id="5" creationId="{1A6E51C3-504A-401F-B48C-B6F2307BE2B2}"/>
          </ac:spMkLst>
        </pc:spChg>
        <pc:picChg chg="mod">
          <ac:chgData name="Amanda Williams" userId="61f8c09a-035c-44fe-b6a3-de640d11dc15" providerId="ADAL" clId="{3B5803C5-F77E-46C6-9EAB-A3B209767E27}" dt="2022-11-08T16:29:59.927" v="6" actId="962"/>
          <ac:picMkLst>
            <pc:docMk/>
            <pc:sldMk cId="2537770873" sldId="269"/>
            <ac:picMk id="2" creationId="{00000000-0000-0000-0000-000000000000}"/>
          </ac:picMkLst>
        </pc:picChg>
      </pc:sldChg>
      <pc:sldChg chg="modSp mod">
        <pc:chgData name="Amanda Williams" userId="61f8c09a-035c-44fe-b6a3-de640d11dc15" providerId="ADAL" clId="{3B5803C5-F77E-46C6-9EAB-A3B209767E27}" dt="2022-11-08T16:31:24.137" v="22" actId="962"/>
        <pc:sldMkLst>
          <pc:docMk/>
          <pc:sldMk cId="2351645254" sldId="270"/>
        </pc:sldMkLst>
        <pc:spChg chg="mod">
          <ac:chgData name="Amanda Williams" userId="61f8c09a-035c-44fe-b6a3-de640d11dc15" providerId="ADAL" clId="{3B5803C5-F77E-46C6-9EAB-A3B209767E27}" dt="2022-11-08T16:31:24.137" v="22" actId="962"/>
          <ac:spMkLst>
            <pc:docMk/>
            <pc:sldMk cId="2351645254" sldId="270"/>
            <ac:spMk id="3" creationId="{00000000-0000-0000-0000-000000000000}"/>
          </ac:spMkLst>
        </pc:spChg>
        <pc:spChg chg="mod">
          <ac:chgData name="Amanda Williams" userId="61f8c09a-035c-44fe-b6a3-de640d11dc15" providerId="ADAL" clId="{3B5803C5-F77E-46C6-9EAB-A3B209767E27}" dt="2022-11-08T16:30:18.995" v="14" actId="33553"/>
          <ac:spMkLst>
            <pc:docMk/>
            <pc:sldMk cId="2351645254" sldId="270"/>
            <ac:spMk id="4" creationId="{A1C160C9-0124-4AD3-90BB-4CCF674DF8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20C84-A6FB-4F06-A596-86C520DE10D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315AA-0324-4E9E-8682-69555FA11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9609E4-24AB-4CFA-A323-13F8DC474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3AF505-D8DA-49EB-ADA1-B5A64E376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967" y="1989544"/>
            <a:ext cx="4081529" cy="2719834"/>
          </a:xfrm>
        </p:spPr>
        <p:txBody>
          <a:bodyPr anchor="ctr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A3880-E1E6-4D02-BABB-6B6AFFBC4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967" y="4942131"/>
            <a:ext cx="408152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EC28AD-EBD0-4C82-9226-933856EED8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C8B19CA-321C-4DBE-A3DC-3B9288D21C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5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8BA3-420C-487F-9F8A-48EF2553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25823-C806-4892-B301-2A7F482A9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33F40F-EA32-4446-BB9E-673EB66DD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695448-FDB4-4781-B50C-2027686A8D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1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405B6-0121-455F-A369-0FD361793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F53CB-C95A-4CDE-99C2-9A57378E8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83ABB2-4F64-4822-A55C-F0CA49F9C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536B0E-08BB-48A3-979A-ECAEAFF488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8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18A47-5142-4114-B567-2E78B80C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A70BC-733D-46F6-A975-C55EF2505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3CFB31-8E5D-40A8-A6D2-B76756201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BEABA7-B518-4B83-BF85-F9FCAA3BA9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7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AAA2B-24E8-425B-8C0E-78A67F53E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67" y="1787011"/>
            <a:ext cx="82199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94C23-D625-4345-AAB8-2F86B67EE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67" y="4666736"/>
            <a:ext cx="82199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D3307C-EDA3-4E73-A48D-0A7676E9AA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11C2F2-3972-43B0-90A7-D0D8BABB0A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4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CA8D-361B-47B0-B0C9-BB0828B1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B379A-FE80-4A0D-B2FC-CEC061831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967" y="1455314"/>
            <a:ext cx="4297680" cy="47222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AF531-1FF9-4BD3-8079-3E20ADC90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7860" y="1455313"/>
            <a:ext cx="4297680" cy="47222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0D8188-7F48-400C-AC8C-EEBF7A2D1F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ECB5B2-60DF-4199-8193-094AB2735A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4360C-1881-4162-AF86-4EA3A6904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67" y="1446926"/>
            <a:ext cx="4297680" cy="8423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E203B-CC86-4B51-A7DF-A3A7682CE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67" y="2289255"/>
            <a:ext cx="4297680" cy="3888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A11305-FF1C-4A53-81F5-A148D70D0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9452" y="1446926"/>
            <a:ext cx="4297680" cy="8423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6E4C2-8E7B-47C6-B6DF-9BC0849D5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9452" y="2289255"/>
            <a:ext cx="4297680" cy="3888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8883FE7-D209-45E5-9259-5CC299B2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AF17F75-7DCD-4FB1-B3ED-AE462B6008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7830FC-DC95-45BF-871B-7F652C953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19E3-70FF-4BC0-91B4-176291C3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1812B-302E-4DDF-BEB5-E5AEBC7AB4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C066A-C23D-4FF6-813D-CFB8E8CC9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8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DD793-2788-44D1-B445-2074A07186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17F8E-6EAA-4B81-8E08-3C7407F0C7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7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A9EAD-B032-44A6-80B1-7D441B3E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97C53-5E8E-470D-B898-C67A6CEDB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3C9CF-65C3-4A44-88FA-D8BB3DB54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A3DA-DCD9-4151-B4B3-A7FFC1B929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A2C2DC-C1B7-469A-8A75-7C09A2EBE5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4079-3BDA-4B63-B403-A8CE9A34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28E36-C2BF-496E-A3EE-891F2C628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491C5-A007-4691-8974-4333900E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7EFF5C-DE67-46A2-BE7E-481810630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F64BE9-0959-4737-B8C8-08B7A1331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E0DC4B-A15C-421A-BB5C-27DF274B5CD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92EA2-8D1E-496F-931D-F54F006C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67" y="0"/>
            <a:ext cx="8692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6EFE5-1F87-4DC1-9F7F-85C43A616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67" y="1460500"/>
            <a:ext cx="8692165" cy="4717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07FFD-0D3C-40DD-BC5F-A56ACF833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9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0319E-FED4-4BB5-94D1-8BB6C672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93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8C5C9C2-E805-4DD6-8689-75FE99E0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451A-400D-4865-8596-80CAEAF66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967" y="120316"/>
            <a:ext cx="4081529" cy="4589062"/>
          </a:xfrm>
        </p:spPr>
        <p:txBody>
          <a:bodyPr/>
          <a:lstStyle/>
          <a:p>
            <a:r>
              <a:rPr lang="en-US"/>
              <a:t>Fiscal Year</a:t>
            </a:r>
            <a:br>
              <a:rPr lang="en-US"/>
            </a:br>
            <a:r>
              <a:rPr lang="en-US"/>
              <a:t>2021-2022</a:t>
            </a:r>
            <a:br>
              <a:rPr lang="en-US"/>
            </a:br>
            <a:r>
              <a:rPr lang="en-US"/>
              <a:t>Annual</a:t>
            </a:r>
            <a:br>
              <a:rPr lang="en-US"/>
            </a:br>
            <a:r>
              <a:rPr lang="en-US"/>
              <a:t>Operating </a:t>
            </a:r>
            <a:br>
              <a:rPr lang="en-US"/>
            </a:br>
            <a:r>
              <a:rPr lang="en-US"/>
              <a:t>Report    (</a:t>
            </a:r>
            <a:r>
              <a:rPr lang="en-US" err="1"/>
              <a:t>AOR</a:t>
            </a:r>
            <a:r>
              <a:rPr lang="en-US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A339A-F5DF-43AB-84E8-E331AEE9F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967" y="3948868"/>
            <a:ext cx="5545201" cy="2362777"/>
          </a:xfrm>
        </p:spPr>
        <p:txBody>
          <a:bodyPr>
            <a:normAutofit lnSpcReduction="10000"/>
          </a:bodyPr>
          <a:lstStyle/>
          <a:p>
            <a:r>
              <a:rPr lang="en-US" sz="2800">
                <a:solidFill>
                  <a:srgbClr val="003399"/>
                </a:solidFill>
              </a:rPr>
              <a:t>Claudia Salazar</a:t>
            </a:r>
          </a:p>
          <a:p>
            <a:r>
              <a:rPr lang="en-US" sz="2800">
                <a:solidFill>
                  <a:srgbClr val="003399"/>
                </a:solidFill>
              </a:rPr>
              <a:t>Grants &amp; Capital Project Analyst</a:t>
            </a:r>
            <a:endParaRPr lang="en-US" sz="1000">
              <a:solidFill>
                <a:srgbClr val="003399"/>
              </a:solidFill>
            </a:endParaRPr>
          </a:p>
          <a:p>
            <a:r>
              <a:rPr lang="en-US" sz="2800">
                <a:solidFill>
                  <a:srgbClr val="003399"/>
                </a:solidFill>
              </a:rPr>
              <a:t>Louis Ferri</a:t>
            </a:r>
          </a:p>
          <a:p>
            <a:r>
              <a:rPr lang="en-US" sz="2800">
                <a:solidFill>
                  <a:srgbClr val="003399"/>
                </a:solidFill>
              </a:rPr>
              <a:t>Senior Manager Paratransit Services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07" y="4872789"/>
            <a:ext cx="1773687" cy="8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5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C160C9-0124-4AD3-90BB-4CCF674DF8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1650" y="504825"/>
            <a:ext cx="8692165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the AOR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6E51C3-504A-401F-B48C-B6F2307BE2B2}"/>
              </a:ext>
            </a:extLst>
          </p:cNvPr>
          <p:cNvSpPr txBox="1">
            <a:spLocks/>
          </p:cNvSpPr>
          <p:nvPr/>
        </p:nvSpPr>
        <p:spPr>
          <a:xfrm>
            <a:off x="1771650" y="1973263"/>
            <a:ext cx="10029825" cy="3484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Annual Operating Report (</a:t>
            </a:r>
            <a:r>
              <a:rPr lang="en-US" err="1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AOR</a:t>
            </a:r>
            <a:r>
              <a:rPr lang="en-US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provides a financial and operational overview of the TD program.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400">
              <a:solidFill>
                <a:schemeClr val="tx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is collected to: 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n-US" sz="280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Evaluate certain performance aspects of the coordinated systems individually and as a whole. The Commission for Transportation Disadvantaged (</a:t>
            </a:r>
            <a:r>
              <a:rPr lang="en-US" sz="2800" err="1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CTD</a:t>
            </a:r>
            <a:r>
              <a:rPr lang="en-US" sz="280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also uses data collected to substantiate the need to seek additional funds.</a:t>
            </a:r>
          </a:p>
        </p:txBody>
      </p:sp>
    </p:spTree>
    <p:extLst>
      <p:ext uri="{BB962C8B-B14F-4D97-AF65-F5344CB8AC3E}">
        <p14:creationId xmlns:p14="http://schemas.microsoft.com/office/powerpoint/2010/main" val="185573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C160C9-0124-4AD3-90BB-4CCF674DF8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1650" y="622300"/>
            <a:ext cx="8692165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AOR Requirements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6E51C3-504A-401F-B48C-B6F2307BE2B2}"/>
              </a:ext>
            </a:extLst>
          </p:cNvPr>
          <p:cNvSpPr txBox="1">
            <a:spLocks/>
          </p:cNvSpPr>
          <p:nvPr/>
        </p:nvSpPr>
        <p:spPr>
          <a:xfrm>
            <a:off x="1771650" y="1947863"/>
            <a:ext cx="10029825" cy="441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err="1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AOR</a:t>
            </a:r>
            <a:r>
              <a:rPr lang="en-US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requirement of the Community Transportation Coordinator (CTC) pursuant to Chapter 427, Florida Statutes and is due by September 15 each year.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200">
              <a:solidFill>
                <a:schemeClr val="tx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state </a:t>
            </a:r>
            <a:r>
              <a:rPr lang="en-US" err="1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AOR</a:t>
            </a:r>
            <a:r>
              <a:rPr lang="en-US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completed by the Commission for the Transportation Disadvantaged (</a:t>
            </a:r>
            <a:r>
              <a:rPr lang="en-US" err="1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CTD</a:t>
            </a:r>
            <a:r>
              <a:rPr lang="en-US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on January 1st each year and delivered to the Governor, Legislature and Commission to substantiate the need for additional funds.</a:t>
            </a:r>
          </a:p>
        </p:txBody>
      </p:sp>
    </p:spTree>
    <p:extLst>
      <p:ext uri="{BB962C8B-B14F-4D97-AF65-F5344CB8AC3E}">
        <p14:creationId xmlns:p14="http://schemas.microsoft.com/office/powerpoint/2010/main" val="14869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C160C9-0124-4AD3-90BB-4CCF674DF8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1650" y="336550"/>
            <a:ext cx="8692165" cy="777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Trips By Type of Service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BAA4CEEF-E151-4FBE-A69B-CDA4754BB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994676"/>
              </p:ext>
            </p:extLst>
          </p:nvPr>
        </p:nvGraphicFramePr>
        <p:xfrm>
          <a:off x="1863263" y="1085845"/>
          <a:ext cx="8509462" cy="432911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85438">
                  <a:extLst>
                    <a:ext uri="{9D8B030D-6E8A-4147-A177-3AD203B41FA5}">
                      <a16:colId xmlns:a16="http://schemas.microsoft.com/office/drawing/2014/main" val="2370571474"/>
                    </a:ext>
                  </a:extLst>
                </a:gridCol>
                <a:gridCol w="1708008">
                  <a:extLst>
                    <a:ext uri="{9D8B030D-6E8A-4147-A177-3AD203B41FA5}">
                      <a16:colId xmlns:a16="http://schemas.microsoft.com/office/drawing/2014/main" val="4183473065"/>
                    </a:ext>
                  </a:extLst>
                </a:gridCol>
                <a:gridCol w="1708008">
                  <a:extLst>
                    <a:ext uri="{9D8B030D-6E8A-4147-A177-3AD203B41FA5}">
                      <a16:colId xmlns:a16="http://schemas.microsoft.com/office/drawing/2014/main" val="2429009180"/>
                    </a:ext>
                  </a:extLst>
                </a:gridCol>
                <a:gridCol w="1708008">
                  <a:extLst>
                    <a:ext uri="{9D8B030D-6E8A-4147-A177-3AD203B41FA5}">
                      <a16:colId xmlns:a16="http://schemas.microsoft.com/office/drawing/2014/main" val="904697283"/>
                    </a:ext>
                  </a:extLst>
                </a:gridCol>
              </a:tblGrid>
              <a:tr h="481013">
                <a:tc>
                  <a:txBody>
                    <a:bodyPr/>
                    <a:lstStyle/>
                    <a:p>
                      <a:endParaRPr lang="en-US" sz="24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FY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FY 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FY22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942500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Fixed Route (FR)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603,792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355,804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132,338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527612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Deviated FR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72095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Complementary 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592,415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474,394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533,965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0737855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Paratransit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150,719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70,865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78,213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7099220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TNC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5264652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Taxi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3178949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Volunteers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4610614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TOTAL TRIPS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1,346,926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901,063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744,516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7616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68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C160C9-0124-4AD3-90BB-4CCF674DF8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1650" y="336550"/>
            <a:ext cx="9058275" cy="777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Trips by Trip Purpose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BAA4CEEF-E151-4FBE-A69B-CDA4754BB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799200"/>
              </p:ext>
            </p:extLst>
          </p:nvPr>
        </p:nvGraphicFramePr>
        <p:xfrm>
          <a:off x="1809317" y="1165626"/>
          <a:ext cx="9020608" cy="424933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59800">
                  <a:extLst>
                    <a:ext uri="{9D8B030D-6E8A-4147-A177-3AD203B41FA5}">
                      <a16:colId xmlns:a16="http://schemas.microsoft.com/office/drawing/2014/main" val="2370571474"/>
                    </a:ext>
                  </a:extLst>
                </a:gridCol>
                <a:gridCol w="2539598">
                  <a:extLst>
                    <a:ext uri="{9D8B030D-6E8A-4147-A177-3AD203B41FA5}">
                      <a16:colId xmlns:a16="http://schemas.microsoft.com/office/drawing/2014/main" val="4183473065"/>
                    </a:ext>
                  </a:extLst>
                </a:gridCol>
                <a:gridCol w="1810605">
                  <a:extLst>
                    <a:ext uri="{9D8B030D-6E8A-4147-A177-3AD203B41FA5}">
                      <a16:colId xmlns:a16="http://schemas.microsoft.com/office/drawing/2014/main" val="2429009180"/>
                    </a:ext>
                  </a:extLst>
                </a:gridCol>
                <a:gridCol w="1810605">
                  <a:extLst>
                    <a:ext uri="{9D8B030D-6E8A-4147-A177-3AD203B41FA5}">
                      <a16:colId xmlns:a16="http://schemas.microsoft.com/office/drawing/2014/main" val="2360515146"/>
                    </a:ext>
                  </a:extLst>
                </a:gridCol>
              </a:tblGrid>
              <a:tr h="576949">
                <a:tc>
                  <a:txBody>
                    <a:bodyPr/>
                    <a:lstStyle/>
                    <a:p>
                      <a:endParaRPr lang="en-US" sz="24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FY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FY 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FY22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942500"/>
                  </a:ext>
                </a:extLst>
              </a:tr>
              <a:tr h="576949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Medical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108,962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96,004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99,467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527612"/>
                  </a:ext>
                </a:extLst>
              </a:tr>
              <a:tr h="576949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458,872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314,121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254,132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72095"/>
                  </a:ext>
                </a:extLst>
              </a:tr>
              <a:tr h="576949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Ed/Train/</a:t>
                      </a:r>
                      <a:r>
                        <a:rPr lang="en-US" sz="2400" err="1">
                          <a:latin typeface="Trebuchet MS" panose="020B0603020202020204" pitchFamily="34" charset="0"/>
                        </a:rPr>
                        <a:t>DayCare</a:t>
                      </a:r>
                      <a:endParaRPr lang="en-US" sz="24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567,026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183,077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237,534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0737855"/>
                  </a:ext>
                </a:extLst>
              </a:tr>
              <a:tr h="576949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Nutritional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73,228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30,515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33,378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7099220"/>
                  </a:ext>
                </a:extLst>
              </a:tr>
              <a:tr h="770334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Life-Sustaining/Other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138,838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277,346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120,005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5264652"/>
                  </a:ext>
                </a:extLst>
              </a:tr>
              <a:tr h="541632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TOTAL TRIPS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1,346,926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901,063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744,516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3178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79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C160C9-0124-4AD3-90BB-4CCF674DF8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1650" y="336550"/>
            <a:ext cx="9058275" cy="777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Vehicle Data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BAA4CEEF-E151-4FBE-A69B-CDA4754BB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783364"/>
              </p:ext>
            </p:extLst>
          </p:nvPr>
        </p:nvGraphicFramePr>
        <p:xfrm>
          <a:off x="1899594" y="1171575"/>
          <a:ext cx="8025456" cy="419576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57548">
                  <a:extLst>
                    <a:ext uri="{9D8B030D-6E8A-4147-A177-3AD203B41FA5}">
                      <a16:colId xmlns:a16="http://schemas.microsoft.com/office/drawing/2014/main" val="2370571474"/>
                    </a:ext>
                  </a:extLst>
                </a:gridCol>
                <a:gridCol w="1836031">
                  <a:extLst>
                    <a:ext uri="{9D8B030D-6E8A-4147-A177-3AD203B41FA5}">
                      <a16:colId xmlns:a16="http://schemas.microsoft.com/office/drawing/2014/main" val="4183473065"/>
                    </a:ext>
                  </a:extLst>
                </a:gridCol>
                <a:gridCol w="1888254">
                  <a:extLst>
                    <a:ext uri="{9D8B030D-6E8A-4147-A177-3AD203B41FA5}">
                      <a16:colId xmlns:a16="http://schemas.microsoft.com/office/drawing/2014/main" val="2429009180"/>
                    </a:ext>
                  </a:extLst>
                </a:gridCol>
                <a:gridCol w="2443623">
                  <a:extLst>
                    <a:ext uri="{9D8B030D-6E8A-4147-A177-3AD203B41FA5}">
                      <a16:colId xmlns:a16="http://schemas.microsoft.com/office/drawing/2014/main" val="3008964305"/>
                    </a:ext>
                  </a:extLst>
                </a:gridCol>
              </a:tblGrid>
              <a:tr h="645398">
                <a:tc>
                  <a:txBody>
                    <a:bodyPr/>
                    <a:lstStyle/>
                    <a:p>
                      <a:endParaRPr lang="en-US" sz="24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FY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FY 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FY 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942500"/>
                  </a:ext>
                </a:extLst>
              </a:tr>
              <a:tr h="968773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Vehicle Miles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10,672,223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9,189,260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9,919,499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527612"/>
                  </a:ext>
                </a:extLst>
              </a:tr>
              <a:tr h="645398">
                <a:tc>
                  <a:txBody>
                    <a:bodyPr/>
                    <a:lstStyle/>
                    <a:p>
                      <a:r>
                        <a:rPr lang="en-US" sz="2400" err="1">
                          <a:latin typeface="Trebuchet MS" panose="020B0603020202020204" pitchFamily="34" charset="0"/>
                        </a:rPr>
                        <a:t>Roadcalls</a:t>
                      </a:r>
                      <a:endParaRPr lang="en-US" sz="24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1,597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1,044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552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72095"/>
                  </a:ext>
                </a:extLst>
              </a:tr>
              <a:tr h="645398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Accidents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0737855"/>
                  </a:ext>
                </a:extLst>
              </a:tr>
              <a:tr h="645398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Vehicles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292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310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7099220"/>
                  </a:ext>
                </a:extLst>
              </a:tr>
              <a:tr h="645398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Drivers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436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349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377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8314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48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C160C9-0124-4AD3-90BB-4CCF674DF8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1650" y="336550"/>
            <a:ext cx="9058275" cy="777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AOR Summary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BAA4CEEF-E151-4FBE-A69B-CDA4754BB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34051"/>
              </p:ext>
            </p:extLst>
          </p:nvPr>
        </p:nvGraphicFramePr>
        <p:xfrm>
          <a:off x="1866900" y="1600200"/>
          <a:ext cx="8820150" cy="381476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33451">
                  <a:extLst>
                    <a:ext uri="{9D8B030D-6E8A-4147-A177-3AD203B41FA5}">
                      <a16:colId xmlns:a16="http://schemas.microsoft.com/office/drawing/2014/main" val="2370571474"/>
                    </a:ext>
                  </a:extLst>
                </a:gridCol>
                <a:gridCol w="2185623">
                  <a:extLst>
                    <a:ext uri="{9D8B030D-6E8A-4147-A177-3AD203B41FA5}">
                      <a16:colId xmlns:a16="http://schemas.microsoft.com/office/drawing/2014/main" val="4183473065"/>
                    </a:ext>
                  </a:extLst>
                </a:gridCol>
                <a:gridCol w="2568506">
                  <a:extLst>
                    <a:ext uri="{9D8B030D-6E8A-4147-A177-3AD203B41FA5}">
                      <a16:colId xmlns:a16="http://schemas.microsoft.com/office/drawing/2014/main" val="2429009180"/>
                    </a:ext>
                  </a:extLst>
                </a:gridCol>
                <a:gridCol w="1932570">
                  <a:extLst>
                    <a:ext uri="{9D8B030D-6E8A-4147-A177-3AD203B41FA5}">
                      <a16:colId xmlns:a16="http://schemas.microsoft.com/office/drawing/2014/main" val="1280261915"/>
                    </a:ext>
                  </a:extLst>
                </a:gridCol>
              </a:tblGrid>
              <a:tr h="701962">
                <a:tc>
                  <a:txBody>
                    <a:bodyPr/>
                    <a:lstStyle/>
                    <a:p>
                      <a:endParaRPr lang="en-US" sz="24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FY 19-20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FY 20-21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FY 21-22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942500"/>
                  </a:ext>
                </a:extLst>
              </a:tr>
              <a:tr h="701962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CTC Trips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1,346,926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901,063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744,516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527612"/>
                  </a:ext>
                </a:extLst>
              </a:tr>
              <a:tr h="701962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Vehicle Miles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10,672,223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Trebuchet MS" panose="020B0603020202020204" pitchFamily="34" charset="0"/>
                        </a:rPr>
                        <a:t>9,189,260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Trebuchet MS" panose="020B0603020202020204" pitchFamily="34" charset="0"/>
                        </a:rPr>
                        <a:t>9,919,499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72095"/>
                  </a:ext>
                </a:extLst>
              </a:tr>
              <a:tr h="701962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No Shows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4,040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22,450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Trebuchet MS" panose="020B0603020202020204" pitchFamily="34" charset="0"/>
                        </a:rPr>
                        <a:t>2,228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5451076"/>
                  </a:ext>
                </a:extLst>
              </a:tr>
              <a:tr h="1006915">
                <a:tc>
                  <a:txBody>
                    <a:bodyPr/>
                    <a:lstStyle/>
                    <a:p>
                      <a:r>
                        <a:rPr lang="en-US" sz="2400">
                          <a:latin typeface="Trebuchet MS" panose="020B0603020202020204" pitchFamily="34" charset="0"/>
                        </a:rPr>
                        <a:t>Complaints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2,156</a:t>
                      </a:r>
                    </a:p>
                    <a:p>
                      <a:pPr algn="r"/>
                      <a:r>
                        <a:rPr lang="en-US" sz="2400">
                          <a:latin typeface="Trebuchet MS" panose="020B0603020202020204" pitchFamily="34" charset="0"/>
                        </a:rPr>
                        <a:t>0.0016%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Trebuchet MS" panose="020B0603020202020204" pitchFamily="34" charset="0"/>
                        </a:rPr>
                        <a:t>1,258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Trebuchet MS" panose="020B0603020202020204" pitchFamily="34" charset="0"/>
                        </a:rPr>
                        <a:t>0.0014%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Trebuchet MS" panose="020B0603020202020204" pitchFamily="34" charset="0"/>
                        </a:rPr>
                        <a:t>1,757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Trebuchet MS" panose="020B0603020202020204" pitchFamily="34" charset="0"/>
                        </a:rPr>
                        <a:t>0.0023%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0737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8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C160C9-0124-4AD3-90BB-4CCF674DF8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1650" y="622300"/>
            <a:ext cx="8692165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162" y="1971674"/>
            <a:ext cx="3010616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7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9C2-E805-4DD6-8689-75FE99E0477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C160C9-0124-4AD3-90BB-4CCF674DF8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1650" y="622300"/>
            <a:ext cx="8692165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Motion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6E51C3-504A-401F-B48C-B6F2307BE2B2}"/>
              </a:ext>
            </a:extLst>
          </p:cNvPr>
          <p:cNvSpPr txBox="1">
            <a:spLocks/>
          </p:cNvSpPr>
          <p:nvPr/>
        </p:nvSpPr>
        <p:spPr>
          <a:xfrm>
            <a:off x="1771650" y="1947863"/>
            <a:ext cx="10029825" cy="441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Palm Tran submitted the </a:t>
            </a:r>
            <a:r>
              <a:rPr lang="en-US" sz="3200" err="1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AOR</a:t>
            </a:r>
            <a:r>
              <a:rPr lang="en-US" sz="320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September 15, 2022.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800">
              <a:solidFill>
                <a:schemeClr val="tx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Palm Tran respectfully requests a Motion to Adopt the FY 21-22 Annual Operating Report (</a:t>
            </a:r>
            <a:r>
              <a:rPr lang="en-US" sz="3200" err="1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AOR</a:t>
            </a:r>
            <a:r>
              <a:rPr lang="en-US" sz="320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covering: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1, 2021 to June 30, 2022</a:t>
            </a:r>
          </a:p>
        </p:txBody>
      </p:sp>
    </p:spTree>
    <p:extLst>
      <p:ext uri="{BB962C8B-B14F-4D97-AF65-F5344CB8AC3E}">
        <p14:creationId xmlns:p14="http://schemas.microsoft.com/office/powerpoint/2010/main" val="235164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lmTr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D4"/>
      </a:accent1>
      <a:accent2>
        <a:srgbClr val="FF9F36"/>
      </a:accent2>
      <a:accent3>
        <a:srgbClr val="6B7CB7"/>
      </a:accent3>
      <a:accent4>
        <a:srgbClr val="01A8D6"/>
      </a:accent4>
      <a:accent5>
        <a:srgbClr val="757F84"/>
      </a:accent5>
      <a:accent6>
        <a:srgbClr val="27A570"/>
      </a:accent6>
      <a:hlink>
        <a:srgbClr val="0563C1"/>
      </a:hlink>
      <a:folHlink>
        <a:srgbClr val="954F72"/>
      </a:folHlink>
    </a:clrScheme>
    <a:fontScheme name="Tindale Oliver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2022 Palm Tran AOR Presentation" id="{B6F4B18D-07D9-4BFC-95FE-B781B8E5E659}" vid="{A633166B-06E3-4604-ACFE-2C4B5B937F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7DD637D66454893F608D3647AEA69" ma:contentTypeVersion="16" ma:contentTypeDescription="Create a new document." ma:contentTypeScope="" ma:versionID="1941283f264ecee839a1185625e3e7a9">
  <xsd:schema xmlns:xsd="http://www.w3.org/2001/XMLSchema" xmlns:xs="http://www.w3.org/2001/XMLSchema" xmlns:p="http://schemas.microsoft.com/office/2006/metadata/properties" xmlns:ns2="a9d449a8-2375-42b6-a9f4-110971acbe8c" xmlns:ns3="aa7f1fb6-756e-4855-9f16-f3f1460ff54c" targetNamespace="http://schemas.microsoft.com/office/2006/metadata/properties" ma:root="true" ma:fieldsID="26308d958cd53d714f0220d96bd16801" ns2:_="" ns3:_="">
    <xsd:import namespace="a9d449a8-2375-42b6-a9f4-110971acbe8c"/>
    <xsd:import namespace="aa7f1fb6-756e-4855-9f16-f3f1460ff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449a8-2375-42b6-a9f4-110971acb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3704f9-8836-463e-bd6f-c87358e3f2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1fb6-756e-4855-9f16-f3f1460ff54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cfaf41-81f7-4a6b-bdd9-e3afe15e5945}" ma:internalName="TaxCatchAll" ma:showField="CatchAllData" ma:web="aa7f1fb6-756e-4855-9f16-f3f1460ff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d449a8-2375-42b6-a9f4-110971acbe8c">
      <Terms xmlns="http://schemas.microsoft.com/office/infopath/2007/PartnerControls"/>
    </lcf76f155ced4ddcb4097134ff3c332f>
    <TaxCatchAll xmlns="aa7f1fb6-756e-4855-9f16-f3f1460ff54c" xsi:nil="true"/>
  </documentManagement>
</p:properties>
</file>

<file path=customXml/itemProps1.xml><?xml version="1.0" encoding="utf-8"?>
<ds:datastoreItem xmlns:ds="http://schemas.openxmlformats.org/officeDocument/2006/customXml" ds:itemID="{895FA11C-1837-451F-91BF-7A4EAC823C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CC84F9-BA06-4A8A-9272-EAFCF7255460}">
  <ds:schemaRefs>
    <ds:schemaRef ds:uri="a9d449a8-2375-42b6-a9f4-110971acbe8c"/>
    <ds:schemaRef ds:uri="aa7f1fb6-756e-4855-9f16-f3f1460ff5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7584CFD-2018-4777-BCB0-50C691764034}">
  <ds:schemaRefs>
    <ds:schemaRef ds:uri="a9d449a8-2375-42b6-a9f4-110971acbe8c"/>
    <ds:schemaRef ds:uri="aa7f1fb6-756e-4855-9f16-f3f1460ff54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2021-2022 Palm Tran AOR Presentation (003)</Template>
  <TotalTime>0</TotalTime>
  <Words>355</Words>
  <Application>Microsoft Office PowerPoint</Application>
  <PresentationFormat>Widescreen</PresentationFormat>
  <Paragraphs>139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Source Sans Pro</vt:lpstr>
      <vt:lpstr>Tahoma</vt:lpstr>
      <vt:lpstr>Trebuchet MS</vt:lpstr>
      <vt:lpstr>Office Theme</vt:lpstr>
      <vt:lpstr>Fiscal Year 2021-2022 Annual Operating  Report    (AOR)</vt:lpstr>
      <vt:lpstr>Understanding the AOR</vt:lpstr>
      <vt:lpstr>AOR Requirements</vt:lpstr>
      <vt:lpstr>Trips By Type of Service</vt:lpstr>
      <vt:lpstr>Trips by Trip Purpose</vt:lpstr>
      <vt:lpstr>Vehicle Data</vt:lpstr>
      <vt:lpstr>AOR Summary</vt:lpstr>
      <vt:lpstr>Questions? </vt:lpstr>
      <vt:lpstr>Motion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Year 2021-2022 Annual Operating  Report    (AOR)</dc:title>
  <dc:creator>Amanda Williams</dc:creator>
  <cp:lastModifiedBy>Brian Ruscher</cp:lastModifiedBy>
  <cp:revision>1</cp:revision>
  <dcterms:created xsi:type="dcterms:W3CDTF">2022-11-08T16:28:36Z</dcterms:created>
  <dcterms:modified xsi:type="dcterms:W3CDTF">2022-11-16T19:44:40Z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0x01010034F7DD637D66454893F608D3647AEA69</vt:lpwstr>
  </property>
  <property fmtid="{D5CDD505-2E9C-101B-9397-08002B2CF9AE}" pid="3" name="MediaServiceImageTags">
    <vt:lpwstr/>
  </property>
</Properties>
</file>