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3"/>
  </p:sldMasterIdLst>
  <p:notesMasterIdLst>
    <p:notesMasterId r:id="rId17"/>
  </p:notesMasterIdLst>
  <p:sldIdLst>
    <p:sldId id="256" r:id="rId4"/>
    <p:sldId id="270" r:id="rId5"/>
    <p:sldId id="261" r:id="rId6"/>
    <p:sldId id="274" r:id="rId7"/>
    <p:sldId id="275" r:id="rId8"/>
    <p:sldId id="271" r:id="rId9"/>
    <p:sldId id="263" r:id="rId10"/>
    <p:sldId id="265" r:id="rId11"/>
    <p:sldId id="266" r:id="rId12"/>
    <p:sldId id="264" r:id="rId13"/>
    <p:sldId id="268" r:id="rId14"/>
    <p:sldId id="269" r:id="rId15"/>
    <p:sldId id="276"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Source Sans Pro" panose="020B0503030403020204" pitchFamily="34" charset="0"/>
      <p:regular r:id="rId22"/>
      <p:bold r:id="rId23"/>
      <p:italic r:id="rId24"/>
      <p:boldItalic r:id="rId25"/>
    </p:embeddedFont>
    <p:embeddedFont>
      <p:font typeface="Tahoma" panose="020B0604030504040204" pitchFamily="34" charset="0"/>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5892"/>
    <a:srgbClr val="1CC4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AD4777-5430-4DEC-853E-472C5449F20E}" v="490" dt="2022-07-25T14:21:43.9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83033" autoAdjust="0"/>
  </p:normalViewPr>
  <p:slideViewPr>
    <p:cSldViewPr snapToGrid="0">
      <p:cViewPr varScale="1">
        <p:scale>
          <a:sx n="95" d="100"/>
          <a:sy n="95" d="100"/>
        </p:scale>
        <p:origin x="4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Master" Target="slideMasters/slideMaster1.xml"/><Relationship Id="rId21" Type="http://schemas.openxmlformats.org/officeDocument/2006/relationships/font" Target="fonts/font4.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32"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Williams" userId="61f8c09a-035c-44fe-b6a3-de640d11dc15" providerId="ADAL" clId="{A0AD4777-5430-4DEC-853E-472C5449F20E}"/>
    <pc:docChg chg="undo custSel modSld">
      <pc:chgData name="Amanda Williams" userId="61f8c09a-035c-44fe-b6a3-de640d11dc15" providerId="ADAL" clId="{A0AD4777-5430-4DEC-853E-472C5449F20E}" dt="2022-07-25T14:21:43.902" v="1178" actId="962"/>
      <pc:docMkLst>
        <pc:docMk/>
      </pc:docMkLst>
      <pc:sldChg chg="modSp mod">
        <pc:chgData name="Amanda Williams" userId="61f8c09a-035c-44fe-b6a3-de640d11dc15" providerId="ADAL" clId="{A0AD4777-5430-4DEC-853E-472C5449F20E}" dt="2022-07-25T14:09:37.457" v="0" actId="962"/>
        <pc:sldMkLst>
          <pc:docMk/>
          <pc:sldMk cId="3138250600" sldId="256"/>
        </pc:sldMkLst>
        <pc:picChg chg="mod">
          <ac:chgData name="Amanda Williams" userId="61f8c09a-035c-44fe-b6a3-de640d11dc15" providerId="ADAL" clId="{A0AD4777-5430-4DEC-853E-472C5449F20E}" dt="2022-07-25T14:09:37.457" v="0" actId="962"/>
          <ac:picMkLst>
            <pc:docMk/>
            <pc:sldMk cId="3138250600" sldId="256"/>
            <ac:picMk id="4" creationId="{00000000-0000-0000-0000-000000000000}"/>
          </ac:picMkLst>
        </pc:picChg>
      </pc:sldChg>
      <pc:sldChg chg="addSp delSp modSp mod">
        <pc:chgData name="Amanda Williams" userId="61f8c09a-035c-44fe-b6a3-de640d11dc15" providerId="ADAL" clId="{A0AD4777-5430-4DEC-853E-472C5449F20E}" dt="2022-07-25T14:21:15.461" v="1173" actId="13244"/>
        <pc:sldMkLst>
          <pc:docMk/>
          <pc:sldMk cId="2462559601" sldId="261"/>
        </pc:sldMkLst>
        <pc:spChg chg="ord">
          <ac:chgData name="Amanda Williams" userId="61f8c09a-035c-44fe-b6a3-de640d11dc15" providerId="ADAL" clId="{A0AD4777-5430-4DEC-853E-472C5449F20E}" dt="2022-07-25T14:21:15.461" v="1173" actId="13244"/>
          <ac:spMkLst>
            <pc:docMk/>
            <pc:sldMk cId="2462559601" sldId="261"/>
            <ac:spMk id="4" creationId="{00000000-0000-0000-0000-000000000000}"/>
          </ac:spMkLst>
        </pc:spChg>
        <pc:spChg chg="add del">
          <ac:chgData name="Amanda Williams" userId="61f8c09a-035c-44fe-b6a3-de640d11dc15" providerId="ADAL" clId="{A0AD4777-5430-4DEC-853E-472C5449F20E}" dt="2022-07-25T14:21:11.778" v="1171" actId="478"/>
          <ac:spMkLst>
            <pc:docMk/>
            <pc:sldMk cId="2462559601" sldId="261"/>
            <ac:spMk id="16" creationId="{00000000-0000-0000-0000-000000000000}"/>
          </ac:spMkLst>
        </pc:spChg>
        <pc:spChg chg="ord">
          <ac:chgData name="Amanda Williams" userId="61f8c09a-035c-44fe-b6a3-de640d11dc15" providerId="ADAL" clId="{A0AD4777-5430-4DEC-853E-472C5449F20E}" dt="2022-07-25T14:21:05.726" v="1169" actId="13244"/>
          <ac:spMkLst>
            <pc:docMk/>
            <pc:sldMk cId="2462559601" sldId="261"/>
            <ac:spMk id="24" creationId="{00000000-0000-0000-0000-000000000000}"/>
          </ac:spMkLst>
        </pc:spChg>
        <pc:spChg chg="mod">
          <ac:chgData name="Amanda Williams" userId="61f8c09a-035c-44fe-b6a3-de640d11dc15" providerId="ADAL" clId="{A0AD4777-5430-4DEC-853E-472C5449F20E}" dt="2022-07-25T14:21:03.267" v="1168" actId="962"/>
          <ac:spMkLst>
            <pc:docMk/>
            <pc:sldMk cId="2462559601" sldId="261"/>
            <ac:spMk id="27" creationId="{00000000-0000-0000-0000-000000000000}"/>
          </ac:spMkLst>
        </pc:spChg>
        <pc:spChg chg="mod">
          <ac:chgData name="Amanda Williams" userId="61f8c09a-035c-44fe-b6a3-de640d11dc15" providerId="ADAL" clId="{A0AD4777-5430-4DEC-853E-472C5449F20E}" dt="2022-07-25T14:21:02.821" v="1167" actId="962"/>
          <ac:spMkLst>
            <pc:docMk/>
            <pc:sldMk cId="2462559601" sldId="261"/>
            <ac:spMk id="28" creationId="{00000000-0000-0000-0000-000000000000}"/>
          </ac:spMkLst>
        </pc:spChg>
        <pc:spChg chg="mod">
          <ac:chgData name="Amanda Williams" userId="61f8c09a-035c-44fe-b6a3-de640d11dc15" providerId="ADAL" clId="{A0AD4777-5430-4DEC-853E-472C5449F20E}" dt="2022-07-25T14:21:02.002" v="1166" actId="962"/>
          <ac:spMkLst>
            <pc:docMk/>
            <pc:sldMk cId="2462559601" sldId="261"/>
            <ac:spMk id="30" creationId="{00000000-0000-0000-0000-000000000000}"/>
          </ac:spMkLst>
        </pc:spChg>
        <pc:graphicFrameChg chg="mod">
          <ac:chgData name="Amanda Williams" userId="61f8c09a-035c-44fe-b6a3-de640d11dc15" providerId="ADAL" clId="{A0AD4777-5430-4DEC-853E-472C5449F20E}" dt="2022-07-25T14:16:43.192" v="1145" actId="962"/>
          <ac:graphicFrameMkLst>
            <pc:docMk/>
            <pc:sldMk cId="2462559601" sldId="261"/>
            <ac:graphicFrameMk id="15" creationId="{00000000-0000-0000-0000-000000000000}"/>
          </ac:graphicFrameMkLst>
        </pc:graphicFrameChg>
        <pc:picChg chg="mod">
          <ac:chgData name="Amanda Williams" userId="61f8c09a-035c-44fe-b6a3-de640d11dc15" providerId="ADAL" clId="{A0AD4777-5430-4DEC-853E-472C5449F20E}" dt="2022-07-25T14:19:16.490" v="1146" actId="962"/>
          <ac:picMkLst>
            <pc:docMk/>
            <pc:sldMk cId="2462559601" sldId="261"/>
            <ac:picMk id="25" creationId="{00000000-0000-0000-0000-000000000000}"/>
          </ac:picMkLst>
        </pc:picChg>
        <pc:picChg chg="mod">
          <ac:chgData name="Amanda Williams" userId="61f8c09a-035c-44fe-b6a3-de640d11dc15" providerId="ADAL" clId="{A0AD4777-5430-4DEC-853E-472C5449F20E}" dt="2022-07-25T14:19:41.450" v="1147" actId="962"/>
          <ac:picMkLst>
            <pc:docMk/>
            <pc:sldMk cId="2462559601" sldId="261"/>
            <ac:picMk id="26" creationId="{00000000-0000-0000-0000-000000000000}"/>
          </ac:picMkLst>
        </pc:picChg>
        <pc:picChg chg="mod">
          <ac:chgData name="Amanda Williams" userId="61f8c09a-035c-44fe-b6a3-de640d11dc15" providerId="ADAL" clId="{A0AD4777-5430-4DEC-853E-472C5449F20E}" dt="2022-07-25T14:19:43.677" v="1148" actId="962"/>
          <ac:picMkLst>
            <pc:docMk/>
            <pc:sldMk cId="2462559601" sldId="261"/>
            <ac:picMk id="29" creationId="{00000000-0000-0000-0000-000000000000}"/>
          </ac:picMkLst>
        </pc:picChg>
      </pc:sldChg>
      <pc:sldChg chg="modSp mod">
        <pc:chgData name="Amanda Williams" userId="61f8c09a-035c-44fe-b6a3-de640d11dc15" providerId="ADAL" clId="{A0AD4777-5430-4DEC-853E-472C5449F20E}" dt="2022-07-25T14:21:34.460" v="1176" actId="962"/>
        <pc:sldMkLst>
          <pc:docMk/>
          <pc:sldMk cId="3712771311" sldId="263"/>
        </pc:sldMkLst>
        <pc:picChg chg="mod">
          <ac:chgData name="Amanda Williams" userId="61f8c09a-035c-44fe-b6a3-de640d11dc15" providerId="ADAL" clId="{A0AD4777-5430-4DEC-853E-472C5449F20E}" dt="2022-07-25T14:19:46.642" v="1149" actId="962"/>
          <ac:picMkLst>
            <pc:docMk/>
            <pc:sldMk cId="3712771311" sldId="263"/>
            <ac:picMk id="8" creationId="{00000000-0000-0000-0000-000000000000}"/>
          </ac:picMkLst>
        </pc:picChg>
        <pc:picChg chg="mod">
          <ac:chgData name="Amanda Williams" userId="61f8c09a-035c-44fe-b6a3-de640d11dc15" providerId="ADAL" clId="{A0AD4777-5430-4DEC-853E-472C5449F20E}" dt="2022-07-25T14:19:48.758" v="1150" actId="962"/>
          <ac:picMkLst>
            <pc:docMk/>
            <pc:sldMk cId="3712771311" sldId="263"/>
            <ac:picMk id="9" creationId="{00000000-0000-0000-0000-000000000000}"/>
          </ac:picMkLst>
        </pc:picChg>
        <pc:picChg chg="mod">
          <ac:chgData name="Amanda Williams" userId="61f8c09a-035c-44fe-b6a3-de640d11dc15" providerId="ADAL" clId="{A0AD4777-5430-4DEC-853E-472C5449F20E}" dt="2022-07-25T14:21:33.309" v="1175" actId="962"/>
          <ac:picMkLst>
            <pc:docMk/>
            <pc:sldMk cId="3712771311" sldId="263"/>
            <ac:picMk id="10" creationId="{00000000-0000-0000-0000-000000000000}"/>
          </ac:picMkLst>
        </pc:picChg>
        <pc:picChg chg="mod">
          <ac:chgData name="Amanda Williams" userId="61f8c09a-035c-44fe-b6a3-de640d11dc15" providerId="ADAL" clId="{A0AD4777-5430-4DEC-853E-472C5449F20E}" dt="2022-07-25T14:19:51.465" v="1151" actId="962"/>
          <ac:picMkLst>
            <pc:docMk/>
            <pc:sldMk cId="3712771311" sldId="263"/>
            <ac:picMk id="11" creationId="{B716453E-9396-4797-89F0-3A900D34E201}"/>
          </ac:picMkLst>
        </pc:picChg>
        <pc:picChg chg="mod">
          <ac:chgData name="Amanda Williams" userId="61f8c09a-035c-44fe-b6a3-de640d11dc15" providerId="ADAL" clId="{A0AD4777-5430-4DEC-853E-472C5449F20E}" dt="2022-07-25T14:19:53.470" v="1152" actId="962"/>
          <ac:picMkLst>
            <pc:docMk/>
            <pc:sldMk cId="3712771311" sldId="263"/>
            <ac:picMk id="12" creationId="{404330A4-DB51-46A4-BA53-234A4FB5D264}"/>
          </ac:picMkLst>
        </pc:picChg>
        <pc:picChg chg="mod">
          <ac:chgData name="Amanda Williams" userId="61f8c09a-035c-44fe-b6a3-de640d11dc15" providerId="ADAL" clId="{A0AD4777-5430-4DEC-853E-472C5449F20E}" dt="2022-07-25T14:21:34.460" v="1176" actId="962"/>
          <ac:picMkLst>
            <pc:docMk/>
            <pc:sldMk cId="3712771311" sldId="263"/>
            <ac:picMk id="13" creationId="{00000000-0000-0000-0000-000000000000}"/>
          </ac:picMkLst>
        </pc:picChg>
      </pc:sldChg>
      <pc:sldChg chg="modSp mod">
        <pc:chgData name="Amanda Williams" userId="61f8c09a-035c-44fe-b6a3-de640d11dc15" providerId="ADAL" clId="{A0AD4777-5430-4DEC-853E-472C5449F20E}" dt="2022-07-25T14:21:43.902" v="1178" actId="962"/>
        <pc:sldMkLst>
          <pc:docMk/>
          <pc:sldMk cId="2508633512" sldId="269"/>
        </pc:sldMkLst>
        <pc:picChg chg="mod">
          <ac:chgData name="Amanda Williams" userId="61f8c09a-035c-44fe-b6a3-de640d11dc15" providerId="ADAL" clId="{A0AD4777-5430-4DEC-853E-472C5449F20E}" dt="2022-07-25T14:19:55.750" v="1153" actId="962"/>
          <ac:picMkLst>
            <pc:docMk/>
            <pc:sldMk cId="2508633512" sldId="269"/>
            <ac:picMk id="8" creationId="{00000000-0000-0000-0000-000000000000}"/>
          </ac:picMkLst>
        </pc:picChg>
        <pc:picChg chg="mod">
          <ac:chgData name="Amanda Williams" userId="61f8c09a-035c-44fe-b6a3-de640d11dc15" providerId="ADAL" clId="{A0AD4777-5430-4DEC-853E-472C5449F20E}" dt="2022-07-25T14:19:57.810" v="1154" actId="962"/>
          <ac:picMkLst>
            <pc:docMk/>
            <pc:sldMk cId="2508633512" sldId="269"/>
            <ac:picMk id="9" creationId="{00000000-0000-0000-0000-000000000000}"/>
          </ac:picMkLst>
        </pc:picChg>
        <pc:picChg chg="mod">
          <ac:chgData name="Amanda Williams" userId="61f8c09a-035c-44fe-b6a3-de640d11dc15" providerId="ADAL" clId="{A0AD4777-5430-4DEC-853E-472C5449F20E}" dt="2022-07-25T14:21:43.066" v="1177" actId="962"/>
          <ac:picMkLst>
            <pc:docMk/>
            <pc:sldMk cId="2508633512" sldId="269"/>
            <ac:picMk id="10" creationId="{00000000-0000-0000-0000-000000000000}"/>
          </ac:picMkLst>
        </pc:picChg>
        <pc:picChg chg="mod">
          <ac:chgData name="Amanda Williams" userId="61f8c09a-035c-44fe-b6a3-de640d11dc15" providerId="ADAL" clId="{A0AD4777-5430-4DEC-853E-472C5449F20E}" dt="2022-07-25T14:20:00.014" v="1155" actId="962"/>
          <ac:picMkLst>
            <pc:docMk/>
            <pc:sldMk cId="2508633512" sldId="269"/>
            <ac:picMk id="11" creationId="{B716453E-9396-4797-89F0-3A900D34E201}"/>
          </ac:picMkLst>
        </pc:picChg>
        <pc:picChg chg="mod">
          <ac:chgData name="Amanda Williams" userId="61f8c09a-035c-44fe-b6a3-de640d11dc15" providerId="ADAL" clId="{A0AD4777-5430-4DEC-853E-472C5449F20E}" dt="2022-07-25T14:20:01.693" v="1156" actId="962"/>
          <ac:picMkLst>
            <pc:docMk/>
            <pc:sldMk cId="2508633512" sldId="269"/>
            <ac:picMk id="12" creationId="{404330A4-DB51-46A4-BA53-234A4FB5D264}"/>
          </ac:picMkLst>
        </pc:picChg>
        <pc:picChg chg="mod">
          <ac:chgData name="Amanda Williams" userId="61f8c09a-035c-44fe-b6a3-de640d11dc15" providerId="ADAL" clId="{A0AD4777-5430-4DEC-853E-472C5449F20E}" dt="2022-07-25T14:21:43.902" v="1178" actId="962"/>
          <ac:picMkLst>
            <pc:docMk/>
            <pc:sldMk cId="2508633512" sldId="269"/>
            <ac:picMk id="13" creationId="{00000000-0000-0000-0000-000000000000}"/>
          </ac:picMkLst>
        </pc:picChg>
      </pc:sldChg>
      <pc:sldChg chg="modSp mod">
        <pc:chgData name="Amanda Williams" userId="61f8c09a-035c-44fe-b6a3-de640d11dc15" providerId="ADAL" clId="{A0AD4777-5430-4DEC-853E-472C5449F20E}" dt="2022-07-25T14:20:54.579" v="1165" actId="962"/>
        <pc:sldMkLst>
          <pc:docMk/>
          <pc:sldMk cId="446878882" sldId="270"/>
        </pc:sldMkLst>
        <pc:spChg chg="ord">
          <ac:chgData name="Amanda Williams" userId="61f8c09a-035c-44fe-b6a3-de640d11dc15" providerId="ADAL" clId="{A0AD4777-5430-4DEC-853E-472C5449F20E}" dt="2022-07-25T14:20:44.307" v="1162" actId="13244"/>
          <ac:spMkLst>
            <pc:docMk/>
            <pc:sldMk cId="446878882" sldId="270"/>
            <ac:spMk id="16" creationId="{00000000-0000-0000-0000-000000000000}"/>
          </ac:spMkLst>
        </pc:spChg>
        <pc:spChg chg="mod">
          <ac:chgData name="Amanda Williams" userId="61f8c09a-035c-44fe-b6a3-de640d11dc15" providerId="ADAL" clId="{A0AD4777-5430-4DEC-853E-472C5449F20E}" dt="2022-07-25T14:20:51.566" v="1163" actId="962"/>
          <ac:spMkLst>
            <pc:docMk/>
            <pc:sldMk cId="446878882" sldId="270"/>
            <ac:spMk id="20" creationId="{00000000-0000-0000-0000-000000000000}"/>
          </ac:spMkLst>
        </pc:spChg>
        <pc:spChg chg="mod">
          <ac:chgData name="Amanda Williams" userId="61f8c09a-035c-44fe-b6a3-de640d11dc15" providerId="ADAL" clId="{A0AD4777-5430-4DEC-853E-472C5449F20E}" dt="2022-07-25T14:20:53.858" v="1164" actId="962"/>
          <ac:spMkLst>
            <pc:docMk/>
            <pc:sldMk cId="446878882" sldId="270"/>
            <ac:spMk id="21" creationId="{00000000-0000-0000-0000-000000000000}"/>
          </ac:spMkLst>
        </pc:spChg>
        <pc:spChg chg="mod">
          <ac:chgData name="Amanda Williams" userId="61f8c09a-035c-44fe-b6a3-de640d11dc15" providerId="ADAL" clId="{A0AD4777-5430-4DEC-853E-472C5449F20E}" dt="2022-07-25T14:20:54.579" v="1165" actId="962"/>
          <ac:spMkLst>
            <pc:docMk/>
            <pc:sldMk cId="446878882" sldId="270"/>
            <ac:spMk id="22" creationId="{00000000-0000-0000-0000-000000000000}"/>
          </ac:spMkLst>
        </pc:spChg>
        <pc:spChg chg="ord">
          <ac:chgData name="Amanda Williams" userId="61f8c09a-035c-44fe-b6a3-de640d11dc15" providerId="ADAL" clId="{A0AD4777-5430-4DEC-853E-472C5449F20E}" dt="2022-07-25T14:20:40.063" v="1161" actId="13244"/>
          <ac:spMkLst>
            <pc:docMk/>
            <pc:sldMk cId="446878882" sldId="270"/>
            <ac:spMk id="24" creationId="{00000000-0000-0000-0000-000000000000}"/>
          </ac:spMkLst>
        </pc:spChg>
        <pc:picChg chg="mod">
          <ac:chgData name="Amanda Williams" userId="61f8c09a-035c-44fe-b6a3-de640d11dc15" providerId="ADAL" clId="{A0AD4777-5430-4DEC-853E-472C5449F20E}" dt="2022-07-25T14:11:39.664" v="664" actId="962"/>
          <ac:picMkLst>
            <pc:docMk/>
            <pc:sldMk cId="446878882" sldId="270"/>
            <ac:picMk id="2" creationId="{00000000-0000-0000-0000-000000000000}"/>
          </ac:picMkLst>
        </pc:picChg>
        <pc:picChg chg="mod">
          <ac:chgData name="Amanda Williams" userId="61f8c09a-035c-44fe-b6a3-de640d11dc15" providerId="ADAL" clId="{A0AD4777-5430-4DEC-853E-472C5449F20E}" dt="2022-07-25T14:15:15.718" v="665" actId="962"/>
          <ac:picMkLst>
            <pc:docMk/>
            <pc:sldMk cId="446878882" sldId="270"/>
            <ac:picMk id="18" creationId="{00000000-0000-0000-0000-000000000000}"/>
          </ac:picMkLst>
        </pc:picChg>
        <pc:picChg chg="mod">
          <ac:chgData name="Amanda Williams" userId="61f8c09a-035c-44fe-b6a3-de640d11dc15" providerId="ADAL" clId="{A0AD4777-5430-4DEC-853E-472C5449F20E}" dt="2022-07-25T14:15:18.727" v="666" actId="962"/>
          <ac:picMkLst>
            <pc:docMk/>
            <pc:sldMk cId="446878882" sldId="270"/>
            <ac:picMk id="19" creationId="{00000000-0000-0000-0000-000000000000}"/>
          </ac:picMkLst>
        </pc:picChg>
        <pc:picChg chg="mod">
          <ac:chgData name="Amanda Williams" userId="61f8c09a-035c-44fe-b6a3-de640d11dc15" providerId="ADAL" clId="{A0AD4777-5430-4DEC-853E-472C5449F20E}" dt="2022-07-25T14:15:22.743" v="667" actId="962"/>
          <ac:picMkLst>
            <pc:docMk/>
            <pc:sldMk cId="446878882" sldId="270"/>
            <ac:picMk id="23" creationId="{00000000-0000-0000-0000-000000000000}"/>
          </ac:picMkLst>
        </pc:picChg>
      </pc:sldChg>
      <pc:sldChg chg="modSp mod">
        <pc:chgData name="Amanda Williams" userId="61f8c09a-035c-44fe-b6a3-de640d11dc15" providerId="ADAL" clId="{A0AD4777-5430-4DEC-853E-472C5449F20E}" dt="2022-07-25T14:21:24.746" v="1174" actId="962"/>
        <pc:sldMkLst>
          <pc:docMk/>
          <pc:sldMk cId="826795156" sldId="271"/>
        </pc:sldMkLst>
        <pc:picChg chg="mod">
          <ac:chgData name="Amanda Williams" userId="61f8c09a-035c-44fe-b6a3-de640d11dc15" providerId="ADAL" clId="{A0AD4777-5430-4DEC-853E-472C5449F20E}" dt="2022-07-25T14:21:24.746" v="1174" actId="962"/>
          <ac:picMkLst>
            <pc:docMk/>
            <pc:sldMk cId="826795156" sldId="271"/>
            <ac:picMk id="7" creationId="{F6640209-0D32-46E5-B155-62F00C8A0938}"/>
          </ac:picMkLst>
        </pc:picChg>
      </pc:sldChg>
      <pc:sldChg chg="modSp mod">
        <pc:chgData name="Amanda Williams" userId="61f8c09a-035c-44fe-b6a3-de640d11dc15" providerId="ADAL" clId="{A0AD4777-5430-4DEC-853E-472C5449F20E}" dt="2022-07-25T14:20:27.938" v="1160" actId="207"/>
        <pc:sldMkLst>
          <pc:docMk/>
          <pc:sldMk cId="745691888" sldId="275"/>
        </pc:sldMkLst>
        <pc:spChg chg="mod">
          <ac:chgData name="Amanda Williams" userId="61f8c09a-035c-44fe-b6a3-de640d11dc15" providerId="ADAL" clId="{A0AD4777-5430-4DEC-853E-472C5449F20E}" dt="2022-07-25T14:20:20.404" v="1158" actId="207"/>
          <ac:spMkLst>
            <pc:docMk/>
            <pc:sldMk cId="745691888" sldId="275"/>
            <ac:spMk id="2" creationId="{00000000-0000-0000-0000-000000000000}"/>
          </ac:spMkLst>
        </pc:spChg>
        <pc:graphicFrameChg chg="modGraphic">
          <ac:chgData name="Amanda Williams" userId="61f8c09a-035c-44fe-b6a3-de640d11dc15" providerId="ADAL" clId="{A0AD4777-5430-4DEC-853E-472C5449F20E}" dt="2022-07-25T14:20:27.938" v="1160" actId="207"/>
          <ac:graphicFrameMkLst>
            <pc:docMk/>
            <pc:sldMk cId="745691888" sldId="275"/>
            <ac:graphicFrameMk id="4" creationId="{00000000-0000-0000-0000-000000000000}"/>
          </ac:graphicFrameMkLst>
        </pc:graphicFrameChg>
      </pc:sldChg>
      <pc:sldChg chg="modSp mod">
        <pc:chgData name="Amanda Williams" userId="61f8c09a-035c-44fe-b6a3-de640d11dc15" providerId="ADAL" clId="{A0AD4777-5430-4DEC-853E-472C5449F20E}" dt="2022-07-25T14:20:04.402" v="1157" actId="962"/>
        <pc:sldMkLst>
          <pc:docMk/>
          <pc:sldMk cId="1692070302" sldId="276"/>
        </pc:sldMkLst>
        <pc:picChg chg="mod">
          <ac:chgData name="Amanda Williams" userId="61f8c09a-035c-44fe-b6a3-de640d11dc15" providerId="ADAL" clId="{A0AD4777-5430-4DEC-853E-472C5449F20E}" dt="2022-07-25T14:20:04.402" v="1157" actId="962"/>
          <ac:picMkLst>
            <pc:docMk/>
            <pc:sldMk cId="1692070302" sldId="276"/>
            <ac:picMk id="4" creationId="{00000000-0000-0000-0000-00000000000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pbcgov.org\palm\Common\PalmTran\Common\Performance%20Management\Assignments%20and%20Tasks\COVID-19%20Impact\COVID-19%20Ridership%20Summary%20-%20All%20Modes%20V6.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94146478237094E-2"/>
          <c:y val="1.9616094857563018E-2"/>
          <c:w val="0.90424075649882651"/>
          <c:h val="0.82479192497184761"/>
        </c:manualLayout>
      </c:layout>
      <c:lineChart>
        <c:grouping val="standard"/>
        <c:varyColors val="0"/>
        <c:ser>
          <c:idx val="0"/>
          <c:order val="0"/>
          <c:spPr>
            <a:ln w="22225" cap="rnd">
              <a:solidFill>
                <a:schemeClr val="accent1"/>
              </a:solidFill>
              <a:round/>
            </a:ln>
            <a:effectLst/>
          </c:spPr>
          <c:marker>
            <c:symbol val="diamond"/>
            <c:size val="6"/>
            <c:spPr>
              <a:solidFill>
                <a:schemeClr val="accent1"/>
              </a:solidFill>
              <a:ln w="9525">
                <a:solidFill>
                  <a:schemeClr val="accent1"/>
                </a:solidFill>
                <a:round/>
              </a:ln>
              <a:effectLst/>
            </c:spPr>
          </c:marker>
          <c:dPt>
            <c:idx val="1"/>
            <c:marker>
              <c:symbol val="diamond"/>
              <c:size val="6"/>
              <c:spPr>
                <a:solidFill>
                  <a:schemeClr val="accent1"/>
                </a:solidFill>
                <a:ln w="9525">
                  <a:solidFill>
                    <a:schemeClr val="accent1"/>
                  </a:solidFill>
                  <a:round/>
                </a:ln>
                <a:effectLst/>
              </c:spPr>
            </c:marker>
            <c:bubble3D val="0"/>
            <c:spPr>
              <a:ln w="22225" cap="rnd">
                <a:solidFill>
                  <a:srgbClr val="FF0000"/>
                </a:solidFill>
                <a:round/>
              </a:ln>
              <a:effectLst/>
            </c:spPr>
            <c:extLst>
              <c:ext xmlns:c16="http://schemas.microsoft.com/office/drawing/2014/chart" uri="{C3380CC4-5D6E-409C-BE32-E72D297353CC}">
                <c16:uniqueId val="{00000003-A277-4FC1-887C-2AE360BF36FF}"/>
              </c:ext>
            </c:extLst>
          </c:dPt>
          <c:dPt>
            <c:idx val="2"/>
            <c:marker>
              <c:symbol val="diamond"/>
              <c:size val="6"/>
              <c:spPr>
                <a:solidFill>
                  <a:schemeClr val="accent1"/>
                </a:solidFill>
                <a:ln w="9525">
                  <a:solidFill>
                    <a:schemeClr val="accent1"/>
                  </a:solidFill>
                  <a:round/>
                </a:ln>
                <a:effectLst/>
              </c:spPr>
            </c:marker>
            <c:bubble3D val="0"/>
            <c:spPr>
              <a:ln w="22225" cap="rnd">
                <a:solidFill>
                  <a:srgbClr val="FF0000"/>
                </a:solidFill>
                <a:round/>
              </a:ln>
              <a:effectLst/>
            </c:spPr>
            <c:extLst>
              <c:ext xmlns:c16="http://schemas.microsoft.com/office/drawing/2014/chart" uri="{C3380CC4-5D6E-409C-BE32-E72D297353CC}">
                <c16:uniqueId val="{00000001-A277-4FC1-887C-2AE360BF36FF}"/>
              </c:ext>
            </c:extLst>
          </c:dPt>
          <c:dPt>
            <c:idx val="3"/>
            <c:marker>
              <c:symbol val="diamond"/>
              <c:size val="6"/>
              <c:spPr>
                <a:solidFill>
                  <a:schemeClr val="accent1"/>
                </a:solidFill>
                <a:ln w="9525">
                  <a:solidFill>
                    <a:schemeClr val="accent1"/>
                  </a:solidFill>
                  <a:round/>
                </a:ln>
                <a:effectLst/>
              </c:spPr>
            </c:marker>
            <c:bubble3D val="0"/>
            <c:spPr>
              <a:ln w="22225" cap="rnd">
                <a:solidFill>
                  <a:srgbClr val="FF0000"/>
                </a:solidFill>
                <a:round/>
              </a:ln>
              <a:effectLst/>
            </c:spPr>
            <c:extLst>
              <c:ext xmlns:c16="http://schemas.microsoft.com/office/drawing/2014/chart" uri="{C3380CC4-5D6E-409C-BE32-E72D297353CC}">
                <c16:uniqueId val="{00000002-A277-4FC1-887C-2AE360BF36FF}"/>
              </c:ext>
            </c:extLst>
          </c:dPt>
          <c:cat>
            <c:numRef>
              <c:f>Sheet2!$E$20:$E$48</c:f>
              <c:numCache>
                <c:formatCode>mmm\-yy</c:formatCode>
                <c:ptCount val="29"/>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numCache>
            </c:numRef>
          </c:cat>
          <c:val>
            <c:numRef>
              <c:f>Sheet2!$F$20:$F$48</c:f>
              <c:numCache>
                <c:formatCode>#,##0</c:formatCode>
                <c:ptCount val="29"/>
                <c:pt idx="0">
                  <c:v>873341</c:v>
                </c:pt>
                <c:pt idx="1">
                  <c:v>847579</c:v>
                </c:pt>
                <c:pt idx="2">
                  <c:v>707866</c:v>
                </c:pt>
                <c:pt idx="3">
                  <c:v>494121</c:v>
                </c:pt>
                <c:pt idx="4">
                  <c:v>526461</c:v>
                </c:pt>
                <c:pt idx="5">
                  <c:v>637168</c:v>
                </c:pt>
                <c:pt idx="6">
                  <c:v>691448</c:v>
                </c:pt>
                <c:pt idx="7">
                  <c:v>589756</c:v>
                </c:pt>
                <c:pt idx="8">
                  <c:v>507444</c:v>
                </c:pt>
                <c:pt idx="9">
                  <c:v>543950</c:v>
                </c:pt>
                <c:pt idx="10">
                  <c:v>477760</c:v>
                </c:pt>
                <c:pt idx="11">
                  <c:v>525494</c:v>
                </c:pt>
                <c:pt idx="12">
                  <c:v>507438</c:v>
                </c:pt>
                <c:pt idx="13">
                  <c:v>510388</c:v>
                </c:pt>
                <c:pt idx="14">
                  <c:v>592685</c:v>
                </c:pt>
                <c:pt idx="15">
                  <c:v>559798</c:v>
                </c:pt>
                <c:pt idx="16">
                  <c:v>586112</c:v>
                </c:pt>
                <c:pt idx="17">
                  <c:v>585562</c:v>
                </c:pt>
                <c:pt idx="18">
                  <c:v>589644</c:v>
                </c:pt>
                <c:pt idx="19">
                  <c:v>598672</c:v>
                </c:pt>
                <c:pt idx="20">
                  <c:v>571962</c:v>
                </c:pt>
                <c:pt idx="21">
                  <c:v>616043</c:v>
                </c:pt>
                <c:pt idx="22">
                  <c:v>586912</c:v>
                </c:pt>
                <c:pt idx="23">
                  <c:v>591860</c:v>
                </c:pt>
                <c:pt idx="24">
                  <c:v>568908</c:v>
                </c:pt>
                <c:pt idx="25">
                  <c:v>568908</c:v>
                </c:pt>
                <c:pt idx="26">
                  <c:v>647350</c:v>
                </c:pt>
                <c:pt idx="27">
                  <c:v>603278</c:v>
                </c:pt>
                <c:pt idx="28">
                  <c:v>609685</c:v>
                </c:pt>
              </c:numCache>
            </c:numRef>
          </c:val>
          <c:smooth val="0"/>
          <c:extLst>
            <c:ext xmlns:c16="http://schemas.microsoft.com/office/drawing/2014/chart" uri="{C3380CC4-5D6E-409C-BE32-E72D297353CC}">
              <c16:uniqueId val="{00000000-A277-4FC1-887C-2AE360BF36FF}"/>
            </c:ext>
          </c:extLst>
        </c:ser>
        <c:dLbls>
          <c:showLegendKey val="0"/>
          <c:showVal val="0"/>
          <c:showCatName val="0"/>
          <c:showSerName val="0"/>
          <c:showPercent val="0"/>
          <c:showBubbleSize val="0"/>
        </c:dLbls>
        <c:marker val="1"/>
        <c:smooth val="0"/>
        <c:axId val="452869152"/>
        <c:axId val="452869808"/>
      </c:lineChart>
      <c:dateAx>
        <c:axId val="452869152"/>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452869808"/>
        <c:crosses val="autoZero"/>
        <c:auto val="1"/>
        <c:lblOffset val="100"/>
        <c:baseTimeUnit val="months"/>
      </c:dateAx>
      <c:valAx>
        <c:axId val="452869808"/>
        <c:scaling>
          <c:orientation val="minMax"/>
        </c:scaling>
        <c:delete val="0"/>
        <c:axPos val="l"/>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452869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C20C84-A6FB-4F06-A596-86C520DE10DD}" type="datetimeFigureOut">
              <a:rPr lang="en-US" smtClean="0"/>
              <a:t>7/25/2022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D315AA-0324-4E9E-8682-69555FA1177B}" type="slidenum">
              <a:rPr lang="en-US" smtClean="0"/>
              <a:t>‹#›</a:t>
            </a:fld>
            <a:endParaRPr lang="en-US"/>
          </a:p>
        </p:txBody>
      </p:sp>
    </p:spTree>
    <p:extLst>
      <p:ext uri="{BB962C8B-B14F-4D97-AF65-F5344CB8AC3E}">
        <p14:creationId xmlns:p14="http://schemas.microsoft.com/office/powerpoint/2010/main" val="3586023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King County Metro found reductions in intersection delay of between 2% and 14% for its deployment group focusing on travel time reductions, and 30% improvements in headway adherence for its deployment group focusing on schedule adherence.</a:t>
            </a:r>
          </a:p>
          <a:p>
            <a:pPr lvl="0"/>
            <a:r>
              <a:rPr lang="en-US" sz="1200" kern="1200" dirty="0">
                <a:solidFill>
                  <a:schemeClr val="tx1"/>
                </a:solidFill>
                <a:effectLst/>
                <a:latin typeface="+mn-lt"/>
                <a:ea typeface="+mn-ea"/>
                <a:cs typeface="+mn-cs"/>
              </a:rPr>
              <a:t>Rhode Island Public Transit Authority (RIPTA) - When TSP was initially deployed on the R-Line, there were 13 buses running the R-Line. Twelve months after TSP deployment, RIPTA was able to remove one bus (a reduction from 13 to 12 buses) and still maintain the same bus frequency and headways. RIPTA also reported an increase in on-time performance.</a:t>
            </a:r>
          </a:p>
          <a:p>
            <a:pPr lvl="0"/>
            <a:r>
              <a:rPr lang="en-US" sz="1200" kern="1200" dirty="0">
                <a:solidFill>
                  <a:schemeClr val="tx1"/>
                </a:solidFill>
                <a:effectLst/>
                <a:latin typeface="+mn-lt"/>
                <a:ea typeface="+mn-ea"/>
                <a:cs typeface="+mn-cs"/>
              </a:rPr>
              <a:t>San Francisco Municipal Transportation Agency (SFMTA) – Qualitatively, SFMTA has seen modest improvements in bus travel times, bus travel time variability, and delay at intersections with the current TSP system. The current GPS-based system dates only to 2013, and SFMTA is still working on quantifying benefits. Travel time savings of 7% and intersection approach delay reductions of up to 50% have been observed on select segments.</a:t>
            </a:r>
          </a:p>
          <a:p>
            <a:pPr lvl="0"/>
            <a:r>
              <a:rPr lang="en-US" sz="1200" kern="1200" dirty="0">
                <a:solidFill>
                  <a:schemeClr val="tx1"/>
                </a:solidFill>
                <a:effectLst/>
                <a:latin typeface="+mn-lt"/>
                <a:ea typeface="+mn-ea"/>
                <a:cs typeface="+mn-cs"/>
              </a:rPr>
              <a:t>The San Diego Metropolitan Transit System (MTS) - Qualitatively, MTS has seen modest improvements in bus travel times, schedule adherence, headway adherence, bus travel time variability, and headway variability with TSP, as well as significant improvements to delay at intersections. The best results have been observed on route 225, which has a long stretch with dedicated lanes and TSP, producing faster trips and shorter dwell times. MTS notes that the general public is impressed by the technology, viewing TSP as “futuristic.” MTS believes that the perception of speed helps to attract choice riders.</a:t>
            </a:r>
          </a:p>
        </p:txBody>
      </p:sp>
      <p:sp>
        <p:nvSpPr>
          <p:cNvPr id="4" name="Slide Number Placeholder 3"/>
          <p:cNvSpPr>
            <a:spLocks noGrp="1"/>
          </p:cNvSpPr>
          <p:nvPr>
            <p:ph type="sldNum" sz="quarter" idx="10"/>
          </p:nvPr>
        </p:nvSpPr>
        <p:spPr/>
        <p:txBody>
          <a:bodyPr/>
          <a:lstStyle/>
          <a:p>
            <a:fld id="{CDD315AA-0324-4E9E-8682-69555FA1177B}" type="slidenum">
              <a:rPr lang="en-US" smtClean="0"/>
              <a:t>4</a:t>
            </a:fld>
            <a:endParaRPr lang="en-US"/>
          </a:p>
        </p:txBody>
      </p:sp>
    </p:spTree>
    <p:extLst>
      <p:ext uri="{BB962C8B-B14F-4D97-AF65-F5344CB8AC3E}">
        <p14:creationId xmlns:p14="http://schemas.microsoft.com/office/powerpoint/2010/main" val="2443218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D315AA-0324-4E9E-8682-69555FA1177B}" type="slidenum">
              <a:rPr lang="en-US" smtClean="0"/>
              <a:t>5</a:t>
            </a:fld>
            <a:endParaRPr lang="en-US"/>
          </a:p>
        </p:txBody>
      </p:sp>
    </p:spTree>
    <p:extLst>
      <p:ext uri="{BB962C8B-B14F-4D97-AF65-F5344CB8AC3E}">
        <p14:creationId xmlns:p14="http://schemas.microsoft.com/office/powerpoint/2010/main" val="4103546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passive priority strategy seeks to favor roads with significant transit use in the area-wide traffic signal timing scheme. Timing coordinated signals at the average bus speed instead of the average vehicle speed can also favor transit vehicles.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By contrast, an active priority strategy involves detecting the presence of a transit vehicle and, depending on the system logic and the traffic situation then existing, giving the transit vehicle special treatment. The system can give an early green signal or hold a green signal that is already displaying. An active system must be able to both detect the presence of a bus and predict its arrival time at the intersection.</a:t>
            </a:r>
            <a:endParaRPr lang="en-US" dirty="0"/>
          </a:p>
        </p:txBody>
      </p:sp>
      <p:sp>
        <p:nvSpPr>
          <p:cNvPr id="4" name="Slide Number Placeholder 3"/>
          <p:cNvSpPr>
            <a:spLocks noGrp="1"/>
          </p:cNvSpPr>
          <p:nvPr>
            <p:ph type="sldNum" sz="quarter" idx="10"/>
          </p:nvPr>
        </p:nvSpPr>
        <p:spPr/>
        <p:txBody>
          <a:bodyPr/>
          <a:lstStyle/>
          <a:p>
            <a:fld id="{CDD315AA-0324-4E9E-8682-69555FA1177B}" type="slidenum">
              <a:rPr lang="en-US" smtClean="0"/>
              <a:t>6</a:t>
            </a:fld>
            <a:endParaRPr lang="en-US"/>
          </a:p>
        </p:txBody>
      </p:sp>
    </p:spTree>
    <p:extLst>
      <p:ext uri="{BB962C8B-B14F-4D97-AF65-F5344CB8AC3E}">
        <p14:creationId xmlns:p14="http://schemas.microsoft.com/office/powerpoint/2010/main" val="3516562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D315AA-0324-4E9E-8682-69555FA1177B}" type="slidenum">
              <a:rPr lang="en-US" smtClean="0"/>
              <a:t>7</a:t>
            </a:fld>
            <a:endParaRPr lang="en-US"/>
          </a:p>
        </p:txBody>
      </p:sp>
    </p:spTree>
    <p:extLst>
      <p:ext uri="{BB962C8B-B14F-4D97-AF65-F5344CB8AC3E}">
        <p14:creationId xmlns:p14="http://schemas.microsoft.com/office/powerpoint/2010/main" val="2438851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D315AA-0324-4E9E-8682-69555FA1177B}" type="slidenum">
              <a:rPr lang="en-US" smtClean="0"/>
              <a:t>8</a:t>
            </a:fld>
            <a:endParaRPr lang="en-US"/>
          </a:p>
        </p:txBody>
      </p:sp>
    </p:spTree>
    <p:extLst>
      <p:ext uri="{BB962C8B-B14F-4D97-AF65-F5344CB8AC3E}">
        <p14:creationId xmlns:p14="http://schemas.microsoft.com/office/powerpoint/2010/main" val="3439694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D315AA-0324-4E9E-8682-69555FA1177B}" type="slidenum">
              <a:rPr lang="en-US" smtClean="0"/>
              <a:t>9</a:t>
            </a:fld>
            <a:endParaRPr lang="en-US"/>
          </a:p>
        </p:txBody>
      </p:sp>
    </p:spTree>
    <p:extLst>
      <p:ext uri="{BB962C8B-B14F-4D97-AF65-F5344CB8AC3E}">
        <p14:creationId xmlns:p14="http://schemas.microsoft.com/office/powerpoint/2010/main" val="3318392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passive priority strategy seeks to favor roads with significant transit use in the area-wide traffic signal timing scheme. Timing coordinated signals at the average bus speed instead of the average vehicle speed can also favor transit vehicles.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By contrast, an active priority strategy involves detecting the presence of a transit vehicle and, depending on the system logic and the traffic situation then existing, giving the transit vehicle special treatment. The system can give an early green signal or hold a green signal that is already displaying. An active system must be able to both detect the presence of a bus and predict its arrival time at the intersection.</a:t>
            </a:r>
            <a:endParaRPr lang="en-US" dirty="0"/>
          </a:p>
        </p:txBody>
      </p:sp>
      <p:sp>
        <p:nvSpPr>
          <p:cNvPr id="4" name="Slide Number Placeholder 3"/>
          <p:cNvSpPr>
            <a:spLocks noGrp="1"/>
          </p:cNvSpPr>
          <p:nvPr>
            <p:ph type="sldNum" sz="quarter" idx="10"/>
          </p:nvPr>
        </p:nvSpPr>
        <p:spPr/>
        <p:txBody>
          <a:bodyPr/>
          <a:lstStyle/>
          <a:p>
            <a:fld id="{CDD315AA-0324-4E9E-8682-69555FA1177B}" type="slidenum">
              <a:rPr lang="en-US" smtClean="0"/>
              <a:t>10</a:t>
            </a:fld>
            <a:endParaRPr lang="en-US"/>
          </a:p>
        </p:txBody>
      </p:sp>
    </p:spTree>
    <p:extLst>
      <p:ext uri="{BB962C8B-B14F-4D97-AF65-F5344CB8AC3E}">
        <p14:creationId xmlns:p14="http://schemas.microsoft.com/office/powerpoint/2010/main" val="3587563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passive priority strategy seeks to favor roads with significant transit use in the area-wide traffic signal timing scheme. Timing coordinated signals at the average bus speed instead of the average vehicle speed can also favor transit vehicles.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By contrast, an active priority strategy involves detecting the presence of a transit vehicle and, depending on the system logic and the traffic situation then existing, giving the transit vehicle special treatment. The system can give an early green signal or hold a green signal that is already displaying. An active system must be able to both detect the presence of a bus and predict its arrival time at the intersection.</a:t>
            </a:r>
            <a:endParaRPr lang="en-US" dirty="0"/>
          </a:p>
        </p:txBody>
      </p:sp>
      <p:sp>
        <p:nvSpPr>
          <p:cNvPr id="4" name="Slide Number Placeholder 3"/>
          <p:cNvSpPr>
            <a:spLocks noGrp="1"/>
          </p:cNvSpPr>
          <p:nvPr>
            <p:ph type="sldNum" sz="quarter" idx="10"/>
          </p:nvPr>
        </p:nvSpPr>
        <p:spPr/>
        <p:txBody>
          <a:bodyPr/>
          <a:lstStyle/>
          <a:p>
            <a:fld id="{CDD315AA-0324-4E9E-8682-69555FA1177B}" type="slidenum">
              <a:rPr lang="en-US" smtClean="0"/>
              <a:t>11</a:t>
            </a:fld>
            <a:endParaRPr lang="en-US"/>
          </a:p>
        </p:txBody>
      </p:sp>
    </p:spTree>
    <p:extLst>
      <p:ext uri="{BB962C8B-B14F-4D97-AF65-F5344CB8AC3E}">
        <p14:creationId xmlns:p14="http://schemas.microsoft.com/office/powerpoint/2010/main" val="1204989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D315AA-0324-4E9E-8682-69555FA1177B}" type="slidenum">
              <a:rPr lang="en-US" smtClean="0"/>
              <a:t>12</a:t>
            </a:fld>
            <a:endParaRPr lang="en-US"/>
          </a:p>
        </p:txBody>
      </p:sp>
    </p:spTree>
    <p:extLst>
      <p:ext uri="{BB962C8B-B14F-4D97-AF65-F5344CB8AC3E}">
        <p14:creationId xmlns:p14="http://schemas.microsoft.com/office/powerpoint/2010/main" val="3170001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9609E4-24AB-4CFA-A323-13F8DC474B4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 y="283"/>
            <a:ext cx="12190992" cy="6857433"/>
          </a:xfrm>
          <a:prstGeom prst="rect">
            <a:avLst/>
          </a:prstGeom>
        </p:spPr>
      </p:pic>
      <p:sp>
        <p:nvSpPr>
          <p:cNvPr id="2" name="Title 1">
            <a:extLst>
              <a:ext uri="{FF2B5EF4-FFF2-40B4-BE49-F238E27FC236}">
                <a16:creationId xmlns:a16="http://schemas.microsoft.com/office/drawing/2014/main" id="{353AF505-D8DA-49EB-ADA1-B5A64E376E55}"/>
              </a:ext>
            </a:extLst>
          </p:cNvPr>
          <p:cNvSpPr>
            <a:spLocks noGrp="1"/>
          </p:cNvSpPr>
          <p:nvPr>
            <p:ph type="ctrTitle"/>
          </p:nvPr>
        </p:nvSpPr>
        <p:spPr>
          <a:xfrm>
            <a:off x="614967" y="1989544"/>
            <a:ext cx="4081529" cy="2719834"/>
          </a:xfrm>
        </p:spPr>
        <p:txBody>
          <a:bodyPr anchor="ctr">
            <a:normAutofit/>
          </a:bodyPr>
          <a:lstStyle>
            <a:lvl1pPr algn="l">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7AA3880-E1E6-4D02-BABB-6B6AFFBC4E89}"/>
              </a:ext>
            </a:extLst>
          </p:cNvPr>
          <p:cNvSpPr>
            <a:spLocks noGrp="1"/>
          </p:cNvSpPr>
          <p:nvPr>
            <p:ph type="subTitle" idx="1"/>
          </p:nvPr>
        </p:nvSpPr>
        <p:spPr>
          <a:xfrm>
            <a:off x="614967" y="4942131"/>
            <a:ext cx="4081529"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Footer Placeholder 8">
            <a:extLst>
              <a:ext uri="{FF2B5EF4-FFF2-40B4-BE49-F238E27FC236}">
                <a16:creationId xmlns:a16="http://schemas.microsoft.com/office/drawing/2014/main" id="{4BEC28AD-EBD0-4C82-9226-933856EED87F}"/>
              </a:ext>
            </a:extLst>
          </p:cNvPr>
          <p:cNvSpPr>
            <a:spLocks noGrp="1"/>
          </p:cNvSpPr>
          <p:nvPr>
            <p:ph type="ftr" sz="quarter" idx="10"/>
          </p:nvPr>
        </p:nvSpPr>
        <p:spPr/>
        <p:txBody>
          <a:bodyPr/>
          <a:lstStyle/>
          <a:p>
            <a:endParaRPr lang="en-US" dirty="0"/>
          </a:p>
        </p:txBody>
      </p:sp>
      <p:sp>
        <p:nvSpPr>
          <p:cNvPr id="10" name="Slide Number Placeholder 9">
            <a:extLst>
              <a:ext uri="{FF2B5EF4-FFF2-40B4-BE49-F238E27FC236}">
                <a16:creationId xmlns:a16="http://schemas.microsoft.com/office/drawing/2014/main" id="{8C8B19CA-321C-4DBE-A3DC-3B9288D21CF2}"/>
              </a:ext>
            </a:extLst>
          </p:cNvPr>
          <p:cNvSpPr>
            <a:spLocks noGrp="1"/>
          </p:cNvSpPr>
          <p:nvPr>
            <p:ph type="sldNum" sz="quarter" idx="11"/>
          </p:nvPr>
        </p:nvSpPr>
        <p:spPr/>
        <p:txBody>
          <a:bodyPr/>
          <a:lstStyle/>
          <a:p>
            <a:fld id="{A8C5C9C2-E805-4DD6-8689-75FE99E04772}" type="slidenum">
              <a:rPr lang="en-US" smtClean="0"/>
              <a:pPr/>
              <a:t>‹#›</a:t>
            </a:fld>
            <a:endParaRPr lang="en-US" dirty="0"/>
          </a:p>
        </p:txBody>
      </p:sp>
    </p:spTree>
    <p:extLst>
      <p:ext uri="{BB962C8B-B14F-4D97-AF65-F5344CB8AC3E}">
        <p14:creationId xmlns:p14="http://schemas.microsoft.com/office/powerpoint/2010/main" val="1522650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B8BA3-420C-487F-9F8A-48EF255328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825823-C806-4892-B301-2A7F482A9D1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2F33F40F-EA32-4446-BB9E-673EB66DDF8D}"/>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49695448-FDB4-4781-B50C-2027686A8DBB}"/>
              </a:ext>
            </a:extLst>
          </p:cNvPr>
          <p:cNvSpPr>
            <a:spLocks noGrp="1"/>
          </p:cNvSpPr>
          <p:nvPr>
            <p:ph type="sldNum" sz="quarter" idx="11"/>
          </p:nvPr>
        </p:nvSpPr>
        <p:spPr/>
        <p:txBody>
          <a:bodyPr/>
          <a:lstStyle/>
          <a:p>
            <a:fld id="{A8C5C9C2-E805-4DD6-8689-75FE99E04772}" type="slidenum">
              <a:rPr lang="en-US" smtClean="0"/>
              <a:pPr/>
              <a:t>‹#›</a:t>
            </a:fld>
            <a:endParaRPr lang="en-US" dirty="0"/>
          </a:p>
        </p:txBody>
      </p:sp>
    </p:spTree>
    <p:extLst>
      <p:ext uri="{BB962C8B-B14F-4D97-AF65-F5344CB8AC3E}">
        <p14:creationId xmlns:p14="http://schemas.microsoft.com/office/powerpoint/2010/main" val="709811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7405B6-0121-455F-A369-0FD3617934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0F53CB-C95A-4CDE-99C2-9A57378E82F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E083ABB2-4F64-4822-A55C-F0CA49F9CB60}"/>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77536B0E-08BB-48A3-979A-ECAEAFF488C6}"/>
              </a:ext>
            </a:extLst>
          </p:cNvPr>
          <p:cNvSpPr>
            <a:spLocks noGrp="1"/>
          </p:cNvSpPr>
          <p:nvPr>
            <p:ph type="sldNum" sz="quarter" idx="11"/>
          </p:nvPr>
        </p:nvSpPr>
        <p:spPr/>
        <p:txBody>
          <a:bodyPr/>
          <a:lstStyle/>
          <a:p>
            <a:fld id="{A8C5C9C2-E805-4DD6-8689-75FE99E04772}" type="slidenum">
              <a:rPr lang="en-US" smtClean="0"/>
              <a:pPr/>
              <a:t>‹#›</a:t>
            </a:fld>
            <a:endParaRPr lang="en-US" dirty="0"/>
          </a:p>
        </p:txBody>
      </p:sp>
    </p:spTree>
    <p:extLst>
      <p:ext uri="{BB962C8B-B14F-4D97-AF65-F5344CB8AC3E}">
        <p14:creationId xmlns:p14="http://schemas.microsoft.com/office/powerpoint/2010/main" val="4077789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18A47-5142-4114-B567-2E78B80CAC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1A70BC-733D-46F6-A975-C55EF250543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773CFB31-8E5D-40A8-A6D2-B76756201C7F}"/>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1CBEABA7-B518-4B83-BF85-F9FCAA3BA99C}"/>
              </a:ext>
            </a:extLst>
          </p:cNvPr>
          <p:cNvSpPr>
            <a:spLocks noGrp="1"/>
          </p:cNvSpPr>
          <p:nvPr>
            <p:ph type="sldNum" sz="quarter" idx="11"/>
          </p:nvPr>
        </p:nvSpPr>
        <p:spPr/>
        <p:txBody>
          <a:bodyPr/>
          <a:lstStyle/>
          <a:p>
            <a:fld id="{A8C5C9C2-E805-4DD6-8689-75FE99E04772}" type="slidenum">
              <a:rPr lang="en-US" smtClean="0"/>
              <a:pPr/>
              <a:t>‹#›</a:t>
            </a:fld>
            <a:endParaRPr lang="en-US" dirty="0"/>
          </a:p>
        </p:txBody>
      </p:sp>
    </p:spTree>
    <p:extLst>
      <p:ext uri="{BB962C8B-B14F-4D97-AF65-F5344CB8AC3E}">
        <p14:creationId xmlns:p14="http://schemas.microsoft.com/office/powerpoint/2010/main" val="3470178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AAA2B-24E8-425B-8C0E-78A67F53E6E5}"/>
              </a:ext>
            </a:extLst>
          </p:cNvPr>
          <p:cNvSpPr>
            <a:spLocks noGrp="1"/>
          </p:cNvSpPr>
          <p:nvPr>
            <p:ph type="title"/>
          </p:nvPr>
        </p:nvSpPr>
        <p:spPr>
          <a:xfrm>
            <a:off x="614967" y="1787011"/>
            <a:ext cx="821994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2394C23-D625-4345-AAB8-2F86B67EEBCE}"/>
              </a:ext>
            </a:extLst>
          </p:cNvPr>
          <p:cNvSpPr>
            <a:spLocks noGrp="1"/>
          </p:cNvSpPr>
          <p:nvPr>
            <p:ph type="body" idx="1"/>
          </p:nvPr>
        </p:nvSpPr>
        <p:spPr>
          <a:xfrm>
            <a:off x="614967" y="4666736"/>
            <a:ext cx="821994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Footer Placeholder 6">
            <a:extLst>
              <a:ext uri="{FF2B5EF4-FFF2-40B4-BE49-F238E27FC236}">
                <a16:creationId xmlns:a16="http://schemas.microsoft.com/office/drawing/2014/main" id="{42D3307C-EDA3-4E73-A48D-0A7676E9AA98}"/>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CE11C2F2-3972-43B0-90A7-D0D8BABB0A22}"/>
              </a:ext>
            </a:extLst>
          </p:cNvPr>
          <p:cNvSpPr>
            <a:spLocks noGrp="1"/>
          </p:cNvSpPr>
          <p:nvPr>
            <p:ph type="sldNum" sz="quarter" idx="11"/>
          </p:nvPr>
        </p:nvSpPr>
        <p:spPr/>
        <p:txBody>
          <a:bodyPr/>
          <a:lstStyle/>
          <a:p>
            <a:fld id="{A8C5C9C2-E805-4DD6-8689-75FE99E04772}" type="slidenum">
              <a:rPr lang="en-US" smtClean="0"/>
              <a:pPr/>
              <a:t>‹#›</a:t>
            </a:fld>
            <a:endParaRPr lang="en-US" dirty="0"/>
          </a:p>
        </p:txBody>
      </p:sp>
    </p:spTree>
    <p:extLst>
      <p:ext uri="{BB962C8B-B14F-4D97-AF65-F5344CB8AC3E}">
        <p14:creationId xmlns:p14="http://schemas.microsoft.com/office/powerpoint/2010/main" val="881341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2CA8D-361B-47B0-B0C9-BB0828B17E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4B379A-FE80-4A0D-B2FC-CEC061831112}"/>
              </a:ext>
            </a:extLst>
          </p:cNvPr>
          <p:cNvSpPr>
            <a:spLocks noGrp="1"/>
          </p:cNvSpPr>
          <p:nvPr>
            <p:ph sz="half" idx="1"/>
          </p:nvPr>
        </p:nvSpPr>
        <p:spPr>
          <a:xfrm>
            <a:off x="614967" y="1455314"/>
            <a:ext cx="4297680" cy="47222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D6AF531-1FF9-4BD3-8079-3E20ADC90E01}"/>
              </a:ext>
            </a:extLst>
          </p:cNvPr>
          <p:cNvSpPr>
            <a:spLocks noGrp="1"/>
          </p:cNvSpPr>
          <p:nvPr>
            <p:ph sz="half" idx="2"/>
          </p:nvPr>
        </p:nvSpPr>
        <p:spPr>
          <a:xfrm>
            <a:off x="4997860" y="1455313"/>
            <a:ext cx="4297680" cy="47222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1E0D8188-7F48-400C-AC8C-EEBF7A2D1F33}"/>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22ECB5B2-60DF-4199-8193-094AB2735A5D}"/>
              </a:ext>
            </a:extLst>
          </p:cNvPr>
          <p:cNvSpPr>
            <a:spLocks noGrp="1"/>
          </p:cNvSpPr>
          <p:nvPr>
            <p:ph type="sldNum" sz="quarter" idx="11"/>
          </p:nvPr>
        </p:nvSpPr>
        <p:spPr/>
        <p:txBody>
          <a:bodyPr/>
          <a:lstStyle/>
          <a:p>
            <a:fld id="{A8C5C9C2-E805-4DD6-8689-75FE99E04772}" type="slidenum">
              <a:rPr lang="en-US" smtClean="0"/>
              <a:pPr/>
              <a:t>‹#›</a:t>
            </a:fld>
            <a:endParaRPr lang="en-US" dirty="0"/>
          </a:p>
        </p:txBody>
      </p:sp>
    </p:spTree>
    <p:extLst>
      <p:ext uri="{BB962C8B-B14F-4D97-AF65-F5344CB8AC3E}">
        <p14:creationId xmlns:p14="http://schemas.microsoft.com/office/powerpoint/2010/main" val="3457734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94360C-1881-4162-AF86-4EA3A6904081}"/>
              </a:ext>
            </a:extLst>
          </p:cNvPr>
          <p:cNvSpPr>
            <a:spLocks noGrp="1"/>
          </p:cNvSpPr>
          <p:nvPr>
            <p:ph type="body" idx="1"/>
          </p:nvPr>
        </p:nvSpPr>
        <p:spPr>
          <a:xfrm>
            <a:off x="614967" y="1446926"/>
            <a:ext cx="4297680" cy="842329"/>
          </a:xfr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0E203B-CC86-4B51-A7DF-A3A7682CE930}"/>
              </a:ext>
            </a:extLst>
          </p:cNvPr>
          <p:cNvSpPr>
            <a:spLocks noGrp="1"/>
          </p:cNvSpPr>
          <p:nvPr>
            <p:ph sz="half" idx="2"/>
          </p:nvPr>
        </p:nvSpPr>
        <p:spPr>
          <a:xfrm>
            <a:off x="614967" y="2289255"/>
            <a:ext cx="4297680" cy="38883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8A11305-FF1C-4A53-81F5-A148D70D0FCA}"/>
              </a:ext>
            </a:extLst>
          </p:cNvPr>
          <p:cNvSpPr>
            <a:spLocks noGrp="1"/>
          </p:cNvSpPr>
          <p:nvPr>
            <p:ph type="body" sz="quarter" idx="3"/>
          </p:nvPr>
        </p:nvSpPr>
        <p:spPr>
          <a:xfrm>
            <a:off x="5009452" y="1446926"/>
            <a:ext cx="4297680" cy="842329"/>
          </a:xfr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1D6E4C2-8E7B-47C6-B6DF-9BC0849D5161}"/>
              </a:ext>
            </a:extLst>
          </p:cNvPr>
          <p:cNvSpPr>
            <a:spLocks noGrp="1"/>
          </p:cNvSpPr>
          <p:nvPr>
            <p:ph sz="quarter" idx="4"/>
          </p:nvPr>
        </p:nvSpPr>
        <p:spPr>
          <a:xfrm>
            <a:off x="5009452" y="2289255"/>
            <a:ext cx="4297680" cy="38883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38883FE7-D209-45E5-9259-5CC299B2AC79}"/>
              </a:ext>
            </a:extLst>
          </p:cNvPr>
          <p:cNvSpPr>
            <a:spLocks noGrp="1"/>
          </p:cNvSpPr>
          <p:nvPr>
            <p:ph type="title"/>
          </p:nvPr>
        </p:nvSpPr>
        <p:spPr/>
        <p:txBody>
          <a:bodyPr/>
          <a:lstStyle/>
          <a:p>
            <a:r>
              <a:rPr lang="en-US"/>
              <a:t>Click to edit Master title style</a:t>
            </a:r>
          </a:p>
        </p:txBody>
      </p:sp>
      <p:sp>
        <p:nvSpPr>
          <p:cNvPr id="11" name="Footer Placeholder 10">
            <a:extLst>
              <a:ext uri="{FF2B5EF4-FFF2-40B4-BE49-F238E27FC236}">
                <a16:creationId xmlns:a16="http://schemas.microsoft.com/office/drawing/2014/main" id="{DAF17F75-7DCD-4FB1-B3ED-AE462B6008A5}"/>
              </a:ext>
            </a:extLst>
          </p:cNvPr>
          <p:cNvSpPr>
            <a:spLocks noGrp="1"/>
          </p:cNvSpPr>
          <p:nvPr>
            <p:ph type="ftr" sz="quarter" idx="10"/>
          </p:nvPr>
        </p:nvSpPr>
        <p:spPr/>
        <p:txBody>
          <a:bodyPr/>
          <a:lstStyle/>
          <a:p>
            <a:endParaRPr lang="en-US" dirty="0"/>
          </a:p>
        </p:txBody>
      </p:sp>
      <p:sp>
        <p:nvSpPr>
          <p:cNvPr id="12" name="Slide Number Placeholder 11">
            <a:extLst>
              <a:ext uri="{FF2B5EF4-FFF2-40B4-BE49-F238E27FC236}">
                <a16:creationId xmlns:a16="http://schemas.microsoft.com/office/drawing/2014/main" id="{FB7830FC-DC95-45BF-871B-7F652C953A18}"/>
              </a:ext>
            </a:extLst>
          </p:cNvPr>
          <p:cNvSpPr>
            <a:spLocks noGrp="1"/>
          </p:cNvSpPr>
          <p:nvPr>
            <p:ph type="sldNum" sz="quarter" idx="11"/>
          </p:nvPr>
        </p:nvSpPr>
        <p:spPr/>
        <p:txBody>
          <a:bodyPr/>
          <a:lstStyle/>
          <a:p>
            <a:fld id="{A8C5C9C2-E805-4DD6-8689-75FE99E04772}" type="slidenum">
              <a:rPr lang="en-US" smtClean="0"/>
              <a:pPr/>
              <a:t>‹#›</a:t>
            </a:fld>
            <a:endParaRPr lang="en-US" dirty="0"/>
          </a:p>
        </p:txBody>
      </p:sp>
    </p:spTree>
    <p:extLst>
      <p:ext uri="{BB962C8B-B14F-4D97-AF65-F5344CB8AC3E}">
        <p14:creationId xmlns:p14="http://schemas.microsoft.com/office/powerpoint/2010/main" val="146032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9E3-70FF-4BC0-91B4-176291C3E8E1}"/>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CDC1812B-302E-4DDF-BEB5-E5AEBC7AB46F}"/>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1EDC066A-C23D-4FF6-813D-CFB8E8CC9B22}"/>
              </a:ext>
            </a:extLst>
          </p:cNvPr>
          <p:cNvSpPr>
            <a:spLocks noGrp="1"/>
          </p:cNvSpPr>
          <p:nvPr>
            <p:ph type="sldNum" sz="quarter" idx="11"/>
          </p:nvPr>
        </p:nvSpPr>
        <p:spPr/>
        <p:txBody>
          <a:bodyPr/>
          <a:lstStyle/>
          <a:p>
            <a:fld id="{A8C5C9C2-E805-4DD6-8689-75FE99E04772}" type="slidenum">
              <a:rPr lang="en-US" smtClean="0"/>
              <a:pPr/>
              <a:t>‹#›</a:t>
            </a:fld>
            <a:endParaRPr lang="en-US" dirty="0"/>
          </a:p>
        </p:txBody>
      </p:sp>
    </p:spTree>
    <p:extLst>
      <p:ext uri="{BB962C8B-B14F-4D97-AF65-F5344CB8AC3E}">
        <p14:creationId xmlns:p14="http://schemas.microsoft.com/office/powerpoint/2010/main" val="3049584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BDDD793-2788-44D1-B445-2074A071868C}"/>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95717F8E-6EAA-4B81-8E08-3C7407F0C7FE}"/>
              </a:ext>
            </a:extLst>
          </p:cNvPr>
          <p:cNvSpPr>
            <a:spLocks noGrp="1"/>
          </p:cNvSpPr>
          <p:nvPr>
            <p:ph type="sldNum" sz="quarter" idx="11"/>
          </p:nvPr>
        </p:nvSpPr>
        <p:spPr/>
        <p:txBody>
          <a:bodyPr/>
          <a:lstStyle/>
          <a:p>
            <a:fld id="{A8C5C9C2-E805-4DD6-8689-75FE99E04772}" type="slidenum">
              <a:rPr lang="en-US" smtClean="0"/>
              <a:pPr/>
              <a:t>‹#›</a:t>
            </a:fld>
            <a:endParaRPr lang="en-US" dirty="0"/>
          </a:p>
        </p:txBody>
      </p:sp>
    </p:spTree>
    <p:extLst>
      <p:ext uri="{BB962C8B-B14F-4D97-AF65-F5344CB8AC3E}">
        <p14:creationId xmlns:p14="http://schemas.microsoft.com/office/powerpoint/2010/main" val="3893379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A9EAD-B032-44A6-80B1-7D441B3E7D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897C53-5E8E-470D-B898-C67A6CEDB8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53C9CF-65C3-4A44-88FA-D8BB3DB542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7">
            <a:extLst>
              <a:ext uri="{FF2B5EF4-FFF2-40B4-BE49-F238E27FC236}">
                <a16:creationId xmlns:a16="http://schemas.microsoft.com/office/drawing/2014/main" id="{9C0AA3DA-DCD9-4151-B4B3-A7FFC1B9292D}"/>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30A2C2DC-C1B7-469A-8A75-7C09A2EBE5E0}"/>
              </a:ext>
            </a:extLst>
          </p:cNvPr>
          <p:cNvSpPr>
            <a:spLocks noGrp="1"/>
          </p:cNvSpPr>
          <p:nvPr>
            <p:ph type="sldNum" sz="quarter" idx="11"/>
          </p:nvPr>
        </p:nvSpPr>
        <p:spPr/>
        <p:txBody>
          <a:bodyPr/>
          <a:lstStyle/>
          <a:p>
            <a:fld id="{A8C5C9C2-E805-4DD6-8689-75FE99E04772}" type="slidenum">
              <a:rPr lang="en-US" smtClean="0"/>
              <a:pPr/>
              <a:t>‹#›</a:t>
            </a:fld>
            <a:endParaRPr lang="en-US" dirty="0"/>
          </a:p>
        </p:txBody>
      </p:sp>
    </p:spTree>
    <p:extLst>
      <p:ext uri="{BB962C8B-B14F-4D97-AF65-F5344CB8AC3E}">
        <p14:creationId xmlns:p14="http://schemas.microsoft.com/office/powerpoint/2010/main" val="139079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4079-3BDA-4B63-B403-A8CE9A34FE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A28E36-C2BF-496E-A3EE-891F2C6282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95491C5-A007-4691-8974-4333900E17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7">
            <a:extLst>
              <a:ext uri="{FF2B5EF4-FFF2-40B4-BE49-F238E27FC236}">
                <a16:creationId xmlns:a16="http://schemas.microsoft.com/office/drawing/2014/main" id="{917EFF5C-DE67-46A2-BE7E-481810630CDB}"/>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FBF64BE9-0959-4737-B8C8-08B7A1331A0A}"/>
              </a:ext>
            </a:extLst>
          </p:cNvPr>
          <p:cNvSpPr>
            <a:spLocks noGrp="1"/>
          </p:cNvSpPr>
          <p:nvPr>
            <p:ph type="sldNum" sz="quarter" idx="11"/>
          </p:nvPr>
        </p:nvSpPr>
        <p:spPr/>
        <p:txBody>
          <a:bodyPr/>
          <a:lstStyle/>
          <a:p>
            <a:fld id="{A8C5C9C2-E805-4DD6-8689-75FE99E04772}" type="slidenum">
              <a:rPr lang="en-US" smtClean="0"/>
              <a:pPr/>
              <a:t>‹#›</a:t>
            </a:fld>
            <a:endParaRPr lang="en-US" dirty="0"/>
          </a:p>
        </p:txBody>
      </p:sp>
    </p:spTree>
    <p:extLst>
      <p:ext uri="{BB962C8B-B14F-4D97-AF65-F5344CB8AC3E}">
        <p14:creationId xmlns:p14="http://schemas.microsoft.com/office/powerpoint/2010/main" val="956528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E0DC4B-A15C-421A-BB5C-27DF274B5CDB}"/>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504" y="283"/>
            <a:ext cx="12190992" cy="6857433"/>
          </a:xfrm>
          <a:prstGeom prst="rect">
            <a:avLst/>
          </a:prstGeom>
        </p:spPr>
      </p:pic>
      <p:sp>
        <p:nvSpPr>
          <p:cNvPr id="2" name="Title Placeholder 1">
            <a:extLst>
              <a:ext uri="{FF2B5EF4-FFF2-40B4-BE49-F238E27FC236}">
                <a16:creationId xmlns:a16="http://schemas.microsoft.com/office/drawing/2014/main" id="{A5492EA2-8D1E-496F-931D-F54F006CBE0C}"/>
              </a:ext>
            </a:extLst>
          </p:cNvPr>
          <p:cNvSpPr>
            <a:spLocks noGrp="1"/>
          </p:cNvSpPr>
          <p:nvPr>
            <p:ph type="title"/>
          </p:nvPr>
        </p:nvSpPr>
        <p:spPr>
          <a:xfrm>
            <a:off x="614967" y="0"/>
            <a:ext cx="869216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426EFE5-1F87-4DC1-9F7F-85C43A616F55}"/>
              </a:ext>
            </a:extLst>
          </p:cNvPr>
          <p:cNvSpPr>
            <a:spLocks noGrp="1"/>
          </p:cNvSpPr>
          <p:nvPr>
            <p:ph type="body" idx="1"/>
          </p:nvPr>
        </p:nvSpPr>
        <p:spPr>
          <a:xfrm>
            <a:off x="614967" y="1460500"/>
            <a:ext cx="8692165" cy="47170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0B07FFD-0D3C-40DD-BC5F-A56ACF83397E}"/>
              </a:ext>
            </a:extLst>
          </p:cNvPr>
          <p:cNvSpPr>
            <a:spLocks noGrp="1"/>
          </p:cNvSpPr>
          <p:nvPr>
            <p:ph type="ftr" sz="quarter" idx="3"/>
          </p:nvPr>
        </p:nvSpPr>
        <p:spPr>
          <a:xfrm>
            <a:off x="614967" y="6356350"/>
            <a:ext cx="4114800" cy="365125"/>
          </a:xfrm>
          <a:prstGeom prst="rect">
            <a:avLst/>
          </a:prstGeom>
        </p:spPr>
        <p:txBody>
          <a:bodyPr vert="horz" lIns="91440" tIns="45720" rIns="91440" bIns="45720" rtlCol="0" anchor="ctr"/>
          <a:lstStyle>
            <a:lvl1pPr algn="l">
              <a:defRPr sz="1200" i="1">
                <a:solidFill>
                  <a:schemeClr val="accent6"/>
                </a:solidFill>
              </a:defRPr>
            </a:lvl1pPr>
          </a:lstStyle>
          <a:p>
            <a:endParaRPr lang="en-US" dirty="0"/>
          </a:p>
        </p:txBody>
      </p:sp>
      <p:sp>
        <p:nvSpPr>
          <p:cNvPr id="6" name="Slide Number Placeholder 5">
            <a:extLst>
              <a:ext uri="{FF2B5EF4-FFF2-40B4-BE49-F238E27FC236}">
                <a16:creationId xmlns:a16="http://schemas.microsoft.com/office/drawing/2014/main" id="{0BF0319E-FED4-4BB5-94D1-8BB6C67232AE}"/>
              </a:ext>
            </a:extLst>
          </p:cNvPr>
          <p:cNvSpPr>
            <a:spLocks noGrp="1"/>
          </p:cNvSpPr>
          <p:nvPr>
            <p:ph type="sldNum" sz="quarter" idx="4"/>
          </p:nvPr>
        </p:nvSpPr>
        <p:spPr>
          <a:xfrm>
            <a:off x="6563932" y="6356350"/>
            <a:ext cx="2743200" cy="365125"/>
          </a:xfrm>
          <a:prstGeom prst="rect">
            <a:avLst/>
          </a:prstGeom>
        </p:spPr>
        <p:txBody>
          <a:bodyPr vert="horz" lIns="91440" tIns="45720" rIns="91440" bIns="45720" rtlCol="0" anchor="ctr"/>
          <a:lstStyle>
            <a:lvl1pPr algn="r">
              <a:defRPr sz="1200">
                <a:solidFill>
                  <a:schemeClr val="accent6"/>
                </a:solidFill>
              </a:defRPr>
            </a:lvl1pPr>
          </a:lstStyle>
          <a:p>
            <a:fld id="{A8C5C9C2-E805-4DD6-8689-75FE99E04772}" type="slidenum">
              <a:rPr lang="en-US" smtClean="0"/>
              <a:pPr/>
              <a:t>‹#›</a:t>
            </a:fld>
            <a:endParaRPr lang="en-US" dirty="0"/>
          </a:p>
        </p:txBody>
      </p:sp>
    </p:spTree>
    <p:extLst>
      <p:ext uri="{BB962C8B-B14F-4D97-AF65-F5344CB8AC3E}">
        <p14:creationId xmlns:p14="http://schemas.microsoft.com/office/powerpoint/2010/main" val="404757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b="1" kern="1200">
          <a:solidFill>
            <a:schemeClr val="accent3">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C451A-400D-4865-8596-80CAEAF66B08}"/>
              </a:ext>
            </a:extLst>
          </p:cNvPr>
          <p:cNvSpPr>
            <a:spLocks noGrp="1"/>
          </p:cNvSpPr>
          <p:nvPr>
            <p:ph type="ctrTitle"/>
          </p:nvPr>
        </p:nvSpPr>
        <p:spPr>
          <a:xfrm>
            <a:off x="294958" y="2045778"/>
            <a:ext cx="5054313" cy="2719834"/>
          </a:xfrm>
        </p:spPr>
        <p:txBody>
          <a:bodyPr>
            <a:noAutofit/>
          </a:bodyPr>
          <a:lstStyle/>
          <a:p>
            <a:r>
              <a:rPr lang="en-US" sz="4400" dirty="0">
                <a:latin typeface="Tahoma" panose="020B0604030504040204" pitchFamily="34" charset="0"/>
                <a:ea typeface="Tahoma" panose="020B0604030504040204" pitchFamily="34" charset="0"/>
                <a:cs typeface="Tahoma" panose="020B0604030504040204" pitchFamily="34" charset="0"/>
              </a:rPr>
              <a:t>Palm Tran</a:t>
            </a:r>
            <a:br>
              <a:rPr lang="en-US" sz="4400" dirty="0">
                <a:latin typeface="Tahoma" panose="020B0604030504040204" pitchFamily="34" charset="0"/>
                <a:ea typeface="Tahoma" panose="020B0604030504040204" pitchFamily="34" charset="0"/>
                <a:cs typeface="Tahoma" panose="020B0604030504040204" pitchFamily="34" charset="0"/>
              </a:rPr>
            </a:br>
            <a:r>
              <a:rPr lang="en-US" sz="4400" dirty="0">
                <a:latin typeface="Tahoma" panose="020B0604030504040204" pitchFamily="34" charset="0"/>
                <a:ea typeface="Tahoma" panose="020B0604030504040204" pitchFamily="34" charset="0"/>
                <a:cs typeface="Tahoma" panose="020B0604030504040204" pitchFamily="34" charset="0"/>
              </a:rPr>
              <a:t>Transit Signal Priority (TSP)</a:t>
            </a:r>
            <a:br>
              <a:rPr lang="en-US" sz="4400" dirty="0">
                <a:latin typeface="Tahoma" panose="020B0604030504040204" pitchFamily="34" charset="0"/>
                <a:ea typeface="Tahoma" panose="020B0604030504040204" pitchFamily="34" charset="0"/>
                <a:cs typeface="Tahoma" panose="020B0604030504040204" pitchFamily="34" charset="0"/>
              </a:rPr>
            </a:br>
            <a:r>
              <a:rPr lang="en-US" sz="4400" dirty="0">
                <a:latin typeface="Tahoma" panose="020B0604030504040204" pitchFamily="34" charset="0"/>
                <a:ea typeface="Tahoma" panose="020B0604030504040204" pitchFamily="34" charset="0"/>
                <a:cs typeface="Tahoma" panose="020B0604030504040204" pitchFamily="34" charset="0"/>
              </a:rPr>
              <a:t>Update</a:t>
            </a:r>
          </a:p>
        </p:txBody>
      </p:sp>
      <p:sp>
        <p:nvSpPr>
          <p:cNvPr id="3" name="Subtitle 2">
            <a:extLst>
              <a:ext uri="{FF2B5EF4-FFF2-40B4-BE49-F238E27FC236}">
                <a16:creationId xmlns:a16="http://schemas.microsoft.com/office/drawing/2014/main" id="{342A339A-F5DF-43AB-84E8-E331AEE9FD51}"/>
              </a:ext>
            </a:extLst>
          </p:cNvPr>
          <p:cNvSpPr>
            <a:spLocks noGrp="1"/>
          </p:cNvSpPr>
          <p:nvPr>
            <p:ph type="subTitle" idx="1"/>
          </p:nvPr>
        </p:nvSpPr>
        <p:spPr>
          <a:xfrm>
            <a:off x="294958" y="4942131"/>
            <a:ext cx="4081529" cy="1655762"/>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TPA Governing Board</a:t>
            </a:r>
          </a:p>
          <a:p>
            <a:r>
              <a:rPr lang="en-US" dirty="0">
                <a:latin typeface="Tahoma" panose="020B0604030504040204" pitchFamily="34" charset="0"/>
                <a:ea typeface="Tahoma" panose="020B0604030504040204" pitchFamily="34" charset="0"/>
                <a:cs typeface="Tahoma" panose="020B0604030504040204" pitchFamily="34" charset="0"/>
              </a:rPr>
              <a:t>July 21, 2022</a:t>
            </a:r>
          </a:p>
        </p:txBody>
      </p:sp>
      <p:pic>
        <p:nvPicPr>
          <p:cNvPr id="4" name="Logo 1">
            <a:extLst>
              <a:ext uri="{C183D7F6-B498-43B3-948B-1728B52AA6E4}">
                <adec:decorative xmlns:adec="http://schemas.microsoft.com/office/drawing/2017/decorative" val="1"/>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794032" y="5541412"/>
            <a:ext cx="960120" cy="457200"/>
          </a:xfrm>
          <a:prstGeom prst="rect">
            <a:avLst/>
          </a:prstGeom>
          <a:noFill/>
          <a:ln>
            <a:noFill/>
          </a:ln>
        </p:spPr>
      </p:pic>
    </p:spTree>
    <p:extLst>
      <p:ext uri="{BB962C8B-B14F-4D97-AF65-F5344CB8AC3E}">
        <p14:creationId xmlns:p14="http://schemas.microsoft.com/office/powerpoint/2010/main" val="3138250600"/>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Priority Application</a:t>
            </a:r>
          </a:p>
        </p:txBody>
      </p:sp>
      <p:sp>
        <p:nvSpPr>
          <p:cNvPr id="3" name="Content Placeholder 2"/>
          <p:cNvSpPr>
            <a:spLocks noGrp="1"/>
          </p:cNvSpPr>
          <p:nvPr>
            <p:ph idx="1"/>
          </p:nvPr>
        </p:nvSpPr>
        <p:spPr/>
        <p:txBody>
          <a:bodyPr>
            <a:normAutofit/>
          </a:bodyPr>
          <a:lstStyle/>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Passive Priority</a:t>
            </a:r>
          </a:p>
          <a:p>
            <a:pP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Signal timing optimization </a:t>
            </a:r>
          </a:p>
          <a:p>
            <a:pPr marL="0"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Active Priority</a:t>
            </a:r>
          </a:p>
          <a:p>
            <a:pP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Schedule based – headways greater than 10 minutes</a:t>
            </a:r>
          </a:p>
          <a:p>
            <a:pP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Trigger – 3 minutes or greater than scheduled arrival time</a:t>
            </a:r>
          </a:p>
          <a:p>
            <a:pP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Emergency vehicle preemption</a:t>
            </a:r>
          </a:p>
          <a:p>
            <a:pP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Headway adherence – less than 10 minutes (future)</a:t>
            </a:r>
          </a:p>
          <a:p>
            <a:pP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Onboard ridership (future)</a:t>
            </a:r>
          </a:p>
        </p:txBody>
      </p:sp>
      <p:sp>
        <p:nvSpPr>
          <p:cNvPr id="5" name="Slide Number Placeholder 4"/>
          <p:cNvSpPr>
            <a:spLocks noGrp="1"/>
          </p:cNvSpPr>
          <p:nvPr>
            <p:ph type="sldNum" sz="quarter" idx="11"/>
          </p:nvPr>
        </p:nvSpPr>
        <p:spPr/>
        <p:txBody>
          <a:bodyPr/>
          <a:lstStyle/>
          <a:p>
            <a:fld id="{A8C5C9C2-E805-4DD6-8689-75FE99E04772}" type="slidenum">
              <a:rPr lang="en-US" smtClean="0"/>
              <a:pPr/>
              <a:t>10</a:t>
            </a:fld>
            <a:endParaRPr lang="en-US" dirty="0"/>
          </a:p>
        </p:txBody>
      </p:sp>
    </p:spTree>
    <p:extLst>
      <p:ext uri="{BB962C8B-B14F-4D97-AF65-F5344CB8AC3E}">
        <p14:creationId xmlns:p14="http://schemas.microsoft.com/office/powerpoint/2010/main" val="409542542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Functional Requirements</a:t>
            </a:r>
          </a:p>
        </p:txBody>
      </p:sp>
      <p:sp>
        <p:nvSpPr>
          <p:cNvPr id="3" name="Content Placeholder 2"/>
          <p:cNvSpPr>
            <a:spLocks noGrp="1"/>
          </p:cNvSpPr>
          <p:nvPr>
            <p:ph idx="1"/>
          </p:nvPr>
        </p:nvSpPr>
        <p:spPr/>
        <p:txBody>
          <a:bodyPr>
            <a:normAutofit/>
          </a:bodyPr>
          <a:lstStyle/>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Intelligent priority control &amp; preemption-intersection interface</a:t>
            </a:r>
          </a:p>
          <a:p>
            <a:pP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Advanced traffic management system</a:t>
            </a:r>
          </a:p>
          <a:p>
            <a:pP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Traffic controller</a:t>
            </a:r>
          </a:p>
          <a:p>
            <a:pP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Preemption/priority control equipment</a:t>
            </a:r>
          </a:p>
          <a:p>
            <a:pPr marL="0"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Intelligent priority control and preemption application-vehicle interface</a:t>
            </a:r>
          </a:p>
          <a:p>
            <a:pP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Accept TSP and emergency vehicle preemption requests </a:t>
            </a:r>
          </a:p>
          <a:p>
            <a:pP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Accept vehicle data</a:t>
            </a:r>
          </a:p>
        </p:txBody>
      </p:sp>
      <p:sp>
        <p:nvSpPr>
          <p:cNvPr id="5" name="Slide Number Placeholder 4"/>
          <p:cNvSpPr>
            <a:spLocks noGrp="1"/>
          </p:cNvSpPr>
          <p:nvPr>
            <p:ph type="sldNum" sz="quarter" idx="11"/>
          </p:nvPr>
        </p:nvSpPr>
        <p:spPr/>
        <p:txBody>
          <a:bodyPr/>
          <a:lstStyle/>
          <a:p>
            <a:fld id="{A8C5C9C2-E805-4DD6-8689-75FE99E04772}" type="slidenum">
              <a:rPr lang="en-US" smtClean="0"/>
              <a:pPr/>
              <a:t>11</a:t>
            </a:fld>
            <a:endParaRPr lang="en-US" dirty="0"/>
          </a:p>
        </p:txBody>
      </p:sp>
    </p:spTree>
    <p:extLst>
      <p:ext uri="{BB962C8B-B14F-4D97-AF65-F5344CB8AC3E}">
        <p14:creationId xmlns:p14="http://schemas.microsoft.com/office/powerpoint/2010/main" val="224441703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Next Steps &amp; Target Timeline</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Ongoing coordination with Palm Beach TPA/FDOT D4</a:t>
            </a:r>
          </a:p>
          <a:p>
            <a:pP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Finalize request for proposal – July to August 2022 </a:t>
            </a:r>
          </a:p>
          <a:p>
            <a:pP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Amend TIP to increase allocated capital cost – October 2022</a:t>
            </a:r>
          </a:p>
          <a:p>
            <a:pP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Technology Pilot – November to December 2022</a:t>
            </a:r>
          </a:p>
          <a:p>
            <a:pP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Issue solicitation – January to February 2023</a:t>
            </a:r>
          </a:p>
        </p:txBody>
      </p:sp>
      <p:sp>
        <p:nvSpPr>
          <p:cNvPr id="5" name="Slide Number Placeholder 4"/>
          <p:cNvSpPr>
            <a:spLocks noGrp="1"/>
          </p:cNvSpPr>
          <p:nvPr>
            <p:ph type="sldNum" sz="quarter" idx="11"/>
          </p:nvPr>
        </p:nvSpPr>
        <p:spPr/>
        <p:txBody>
          <a:bodyPr/>
          <a:lstStyle/>
          <a:p>
            <a:fld id="{A8C5C9C2-E805-4DD6-8689-75FE99E04772}" type="slidenum">
              <a:rPr lang="en-US" smtClean="0"/>
              <a:pPr/>
              <a:t>12</a:t>
            </a:fld>
            <a:endParaRPr lang="en-US" dirty="0"/>
          </a:p>
        </p:txBody>
      </p:sp>
      <p:pic>
        <p:nvPicPr>
          <p:cNvPr id="8" name="Picture 7">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1100574" y="3740868"/>
            <a:ext cx="2157649" cy="92899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9" name="Picture 8">
            <a:extLst>
              <a:ext uri="{C183D7F6-B498-43B3-948B-1728B52AA6E4}">
                <adec:decorative xmlns:adec="http://schemas.microsoft.com/office/drawing/2017/decorative" val="1"/>
              </a:ext>
            </a:extLst>
          </p:cNvPr>
          <p:cNvPicPr>
            <a:picLocks noChangeAspect="1" noChangeArrowheads="1"/>
          </p:cNvPicPr>
          <p:nvPr/>
        </p:nvPicPr>
        <p:blipFill>
          <a:blip r:embed="rId4" cstate="print"/>
          <a:srcRect/>
          <a:stretch>
            <a:fillRect/>
          </a:stretch>
        </p:blipFill>
        <p:spPr bwMode="auto">
          <a:xfrm>
            <a:off x="4395569" y="4835451"/>
            <a:ext cx="1130960" cy="1093926"/>
          </a:xfrm>
          <a:prstGeom prst="rect">
            <a:avLst/>
          </a:prstGeom>
          <a:noFill/>
          <a:ln w="9525">
            <a:noFill/>
            <a:miter lim="800000"/>
            <a:headEnd/>
            <a:tailEnd/>
          </a:ln>
        </p:spPr>
      </p:pic>
      <p:pic>
        <p:nvPicPr>
          <p:cNvPr id="10" name="Picture 9">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4525" y="4031683"/>
            <a:ext cx="2309328" cy="6381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716453E-9396-4797-89F0-3A900D34E20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814549" y="4804795"/>
            <a:ext cx="1163865" cy="1163865"/>
          </a:xfrm>
          <a:prstGeom prst="rect">
            <a:avLst/>
          </a:prstGeom>
        </p:spPr>
      </p:pic>
      <p:pic>
        <p:nvPicPr>
          <p:cNvPr id="12" name="Picture 11">
            <a:extLst>
              <a:ext uri="{FF2B5EF4-FFF2-40B4-BE49-F238E27FC236}">
                <a16:creationId xmlns:a16="http://schemas.microsoft.com/office/drawing/2014/main" id="{404330A4-DB51-46A4-BA53-234A4FB5D264}"/>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943684" y="4789831"/>
            <a:ext cx="1139546" cy="1139546"/>
          </a:xfrm>
          <a:prstGeom prst="rect">
            <a:avLst/>
          </a:prstGeom>
        </p:spPr>
      </p:pic>
      <p:pic>
        <p:nvPicPr>
          <p:cNvPr id="13" name="Picture 2">
            <a:extLst>
              <a:ext uri="{C183D7F6-B498-43B3-948B-1728B52AA6E4}">
                <adec:decorative xmlns:adec="http://schemas.microsoft.com/office/drawing/2017/decorative" val="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40155" y="3897424"/>
            <a:ext cx="1752173" cy="772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63351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C451A-400D-4865-8596-80CAEAF66B08}"/>
              </a:ext>
            </a:extLst>
          </p:cNvPr>
          <p:cNvSpPr>
            <a:spLocks noGrp="1"/>
          </p:cNvSpPr>
          <p:nvPr>
            <p:ph type="ctrTitle"/>
          </p:nvPr>
        </p:nvSpPr>
        <p:spPr>
          <a:xfrm>
            <a:off x="294958" y="2045778"/>
            <a:ext cx="5054313" cy="2719834"/>
          </a:xfrm>
        </p:spPr>
        <p:txBody>
          <a:bodyPr>
            <a:noAutofit/>
          </a:bodyPr>
          <a:lstStyle/>
          <a:p>
            <a:r>
              <a:rPr lang="en-US" sz="4400" dirty="0">
                <a:latin typeface="Tahoma" panose="020B0604030504040204" pitchFamily="34" charset="0"/>
                <a:ea typeface="Tahoma" panose="020B0604030504040204" pitchFamily="34" charset="0"/>
                <a:cs typeface="Tahoma" panose="020B0604030504040204" pitchFamily="34" charset="0"/>
              </a:rPr>
              <a:t>Palm Tran</a:t>
            </a:r>
            <a:br>
              <a:rPr lang="en-US" sz="4400" dirty="0">
                <a:latin typeface="Tahoma" panose="020B0604030504040204" pitchFamily="34" charset="0"/>
                <a:ea typeface="Tahoma" panose="020B0604030504040204" pitchFamily="34" charset="0"/>
                <a:cs typeface="Tahoma" panose="020B0604030504040204" pitchFamily="34" charset="0"/>
              </a:rPr>
            </a:br>
            <a:r>
              <a:rPr lang="en-US" sz="4400" dirty="0">
                <a:latin typeface="Tahoma" panose="020B0604030504040204" pitchFamily="34" charset="0"/>
                <a:ea typeface="Tahoma" panose="020B0604030504040204" pitchFamily="34" charset="0"/>
                <a:cs typeface="Tahoma" panose="020B0604030504040204" pitchFamily="34" charset="0"/>
              </a:rPr>
              <a:t>Transit Signal Priority (TSP)</a:t>
            </a:r>
            <a:br>
              <a:rPr lang="en-US" sz="4400" dirty="0">
                <a:latin typeface="Tahoma" panose="020B0604030504040204" pitchFamily="34" charset="0"/>
                <a:ea typeface="Tahoma" panose="020B0604030504040204" pitchFamily="34" charset="0"/>
                <a:cs typeface="Tahoma" panose="020B0604030504040204" pitchFamily="34" charset="0"/>
              </a:rPr>
            </a:br>
            <a:r>
              <a:rPr lang="en-US" sz="4400" dirty="0">
                <a:latin typeface="Tahoma" panose="020B0604030504040204" pitchFamily="34" charset="0"/>
                <a:ea typeface="Tahoma" panose="020B0604030504040204" pitchFamily="34" charset="0"/>
                <a:cs typeface="Tahoma" panose="020B0604030504040204" pitchFamily="34" charset="0"/>
              </a:rPr>
              <a:t>Update</a:t>
            </a:r>
          </a:p>
        </p:txBody>
      </p:sp>
      <p:sp>
        <p:nvSpPr>
          <p:cNvPr id="3" name="Subtitle 2">
            <a:extLst>
              <a:ext uri="{FF2B5EF4-FFF2-40B4-BE49-F238E27FC236}">
                <a16:creationId xmlns:a16="http://schemas.microsoft.com/office/drawing/2014/main" id="{342A339A-F5DF-43AB-84E8-E331AEE9FD51}"/>
              </a:ext>
            </a:extLst>
          </p:cNvPr>
          <p:cNvSpPr>
            <a:spLocks noGrp="1"/>
          </p:cNvSpPr>
          <p:nvPr>
            <p:ph type="subTitle" idx="1"/>
          </p:nvPr>
        </p:nvSpPr>
        <p:spPr>
          <a:xfrm>
            <a:off x="294958" y="4942131"/>
            <a:ext cx="4081529" cy="1655762"/>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Thank you for listening.</a:t>
            </a:r>
          </a:p>
          <a:p>
            <a:r>
              <a:rPr lang="en-US" dirty="0">
                <a:latin typeface="Tahoma" panose="020B0604030504040204" pitchFamily="34" charset="0"/>
                <a:ea typeface="Tahoma" panose="020B0604030504040204" pitchFamily="34" charset="0"/>
                <a:cs typeface="Tahoma" panose="020B0604030504040204" pitchFamily="34" charset="0"/>
              </a:rPr>
              <a:t>Questions?</a:t>
            </a:r>
          </a:p>
        </p:txBody>
      </p:sp>
      <p:pic>
        <p:nvPicPr>
          <p:cNvPr id="4" name="Logo 1">
            <a:extLst>
              <a:ext uri="{C183D7F6-B498-43B3-948B-1728B52AA6E4}">
                <adec:decorative xmlns:adec="http://schemas.microsoft.com/office/drawing/2017/decorative" val="1"/>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794032" y="5541412"/>
            <a:ext cx="960120" cy="457200"/>
          </a:xfrm>
          <a:prstGeom prst="rect">
            <a:avLst/>
          </a:prstGeom>
          <a:noFill/>
          <a:ln>
            <a:noFill/>
          </a:ln>
        </p:spPr>
      </p:pic>
    </p:spTree>
    <p:extLst>
      <p:ext uri="{BB962C8B-B14F-4D97-AF65-F5344CB8AC3E}">
        <p14:creationId xmlns:p14="http://schemas.microsoft.com/office/powerpoint/2010/main" val="169207030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a:spLocks noGrp="1"/>
          </p:cNvSpPr>
          <p:nvPr>
            <p:ph type="title"/>
          </p:nvPr>
        </p:nvSpPr>
        <p:spPr>
          <a:xfrm>
            <a:off x="614967" y="0"/>
            <a:ext cx="8692165" cy="1325563"/>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Ridership Update</a:t>
            </a:r>
          </a:p>
        </p:txBody>
      </p:sp>
      <p:sp>
        <p:nvSpPr>
          <p:cNvPr id="16" name="Content Placeholder 2"/>
          <p:cNvSpPr txBox="1">
            <a:spLocks/>
          </p:cNvSpPr>
          <p:nvPr/>
        </p:nvSpPr>
        <p:spPr>
          <a:xfrm>
            <a:off x="384259" y="2247676"/>
            <a:ext cx="8692165" cy="471706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latin typeface="Tahoma" panose="020B0604030504040204" pitchFamily="34" charset="0"/>
                <a:ea typeface="Tahoma" panose="020B0604030504040204" pitchFamily="34" charset="0"/>
                <a:cs typeface="Tahoma" panose="020B0604030504040204" pitchFamily="34" charset="0"/>
              </a:rPr>
              <a:t>Ridership is trending positively year-over-year</a:t>
            </a:r>
          </a:p>
        </p:txBody>
      </p:sp>
      <p:pic>
        <p:nvPicPr>
          <p:cNvPr id="2" name="Picture 1" descr="A chart showing ridership trends.&#10;&#10;May 2022 609,685 vs May 2021 586,112 with 4% increase&#10;May 2022 609,685 vs April 2022 603,278 with 1% increase&#10;FY 2022 vs FY 2021 11.5% increase&#10;COVID Comparison: May 2022 609,685 vs May 2019 852,157 28.5% decrease"/>
          <p:cNvPicPr>
            <a:picLocks noChangeAspect="1"/>
          </p:cNvPicPr>
          <p:nvPr/>
        </p:nvPicPr>
        <p:blipFill>
          <a:blip r:embed="rId2"/>
          <a:stretch>
            <a:fillRect/>
          </a:stretch>
        </p:blipFill>
        <p:spPr>
          <a:xfrm>
            <a:off x="384259" y="2909544"/>
            <a:ext cx="9079507" cy="2095271"/>
          </a:xfrm>
          <a:prstGeom prst="rect">
            <a:avLst/>
          </a:prstGeom>
        </p:spPr>
      </p:pic>
      <p:sp>
        <p:nvSpPr>
          <p:cNvPr id="4" name="Slide Number Placeholder 3"/>
          <p:cNvSpPr>
            <a:spLocks noGrp="1"/>
          </p:cNvSpPr>
          <p:nvPr>
            <p:ph type="sldNum" sz="quarter" idx="11"/>
          </p:nvPr>
        </p:nvSpPr>
        <p:spPr/>
        <p:txBody>
          <a:bodyPr/>
          <a:lstStyle/>
          <a:p>
            <a:fld id="{A8C5C9C2-E805-4DD6-8689-75FE99E04772}" type="slidenum">
              <a:rPr lang="en-US" smtClean="0"/>
              <a:pPr/>
              <a:t>2</a:t>
            </a:fld>
            <a:endParaRPr lang="en-US" dirty="0"/>
          </a:p>
        </p:txBody>
      </p:sp>
      <p:pic>
        <p:nvPicPr>
          <p:cNvPr id="18" name="Picture 13">
            <a:extLs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407222" y="1012435"/>
            <a:ext cx="1632480" cy="76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5">
            <a:extLs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192750" y="324077"/>
            <a:ext cx="3004458" cy="200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le 1">
            <a:extLst>
              <a:ext uri="{C183D7F6-B498-43B3-948B-1728B52AA6E4}">
                <adec:decorative xmlns:adec="http://schemas.microsoft.com/office/drawing/2017/decorative" val="1"/>
              </a:ext>
            </a:extLst>
          </p:cNvPr>
          <p:cNvSpPr txBox="1">
            <a:spLocks/>
          </p:cNvSpPr>
          <p:nvPr/>
        </p:nvSpPr>
        <p:spPr bwMode="auto">
          <a:xfrm>
            <a:off x="5400353" y="699929"/>
            <a:ext cx="1862138" cy="338554"/>
          </a:xfrm>
          <a:prstGeom prst="rect">
            <a:avLst/>
          </a:prstGeom>
          <a:noFill/>
        </p:spPr>
        <p:txBody>
          <a:bodyPr wrap="square" rtlCol="0">
            <a:spAutoFit/>
          </a:bodyPr>
          <a:lstStyle>
            <a:defPPr marR="0" lvl="0" algn="l" rtl="0">
              <a:lnSpc>
                <a:spcPct val="100000"/>
              </a:lnSpc>
              <a:spcBef>
                <a:spcPts val="0"/>
              </a:spcBef>
              <a:spcAft>
                <a:spcPts val="0"/>
              </a:spcAft>
              <a:defRPr lang="en-US"/>
            </a:defPPr>
            <a:lvl1pPr algn="ctr">
              <a:defRPr sz="1600" b="1"/>
            </a:lvl1pPr>
          </a:lstStyle>
          <a:p>
            <a:r>
              <a:rPr lang="en-US" altLang="en-US" dirty="0"/>
              <a:t>MOD</a:t>
            </a:r>
          </a:p>
        </p:txBody>
      </p:sp>
      <p:sp>
        <p:nvSpPr>
          <p:cNvPr id="21" name="Title 1">
            <a:extLst>
              <a:ext uri="{C183D7F6-B498-43B3-948B-1728B52AA6E4}">
                <adec:decorative xmlns:adec="http://schemas.microsoft.com/office/drawing/2017/decorative" val="1"/>
              </a:ext>
            </a:extLst>
          </p:cNvPr>
          <p:cNvSpPr txBox="1">
            <a:spLocks/>
          </p:cNvSpPr>
          <p:nvPr/>
        </p:nvSpPr>
        <p:spPr bwMode="auto">
          <a:xfrm>
            <a:off x="6684122" y="436168"/>
            <a:ext cx="1862137" cy="338554"/>
          </a:xfrm>
          <a:prstGeom prst="rect">
            <a:avLst/>
          </a:prstGeom>
          <a:noFill/>
        </p:spPr>
        <p:txBody>
          <a:bodyPr wrap="square" rtlCol="0">
            <a:spAutoFit/>
          </a:bodyPr>
          <a:lstStyle>
            <a:defPPr marR="0" lvl="0" algn="l" rtl="0">
              <a:lnSpc>
                <a:spcPct val="100000"/>
              </a:lnSpc>
              <a:spcBef>
                <a:spcPts val="0"/>
              </a:spcBef>
              <a:spcAft>
                <a:spcPts val="0"/>
              </a:spcAft>
              <a:defRPr lang="en-US"/>
            </a:defPPr>
            <a:lvl1pPr algn="ctr">
              <a:defRPr sz="1600" b="1"/>
            </a:lvl1pPr>
          </a:lstStyle>
          <a:p>
            <a:r>
              <a:rPr lang="en-US" altLang="en-US" dirty="0"/>
              <a:t>Fixed Route</a:t>
            </a:r>
          </a:p>
        </p:txBody>
      </p:sp>
      <p:pic>
        <p:nvPicPr>
          <p:cNvPr id="23" name="Picture 23">
            <a:extLs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7832099" y="1246190"/>
            <a:ext cx="1752118" cy="131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1">
            <a:extLst>
              <a:ext uri="{C183D7F6-B498-43B3-948B-1728B52AA6E4}">
                <adec:decorative xmlns:adec="http://schemas.microsoft.com/office/drawing/2017/decorative" val="1"/>
              </a:ext>
            </a:extLst>
          </p:cNvPr>
          <p:cNvSpPr txBox="1">
            <a:spLocks/>
          </p:cNvSpPr>
          <p:nvPr/>
        </p:nvSpPr>
        <p:spPr bwMode="auto">
          <a:xfrm>
            <a:off x="7997089" y="2157772"/>
            <a:ext cx="18621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dirty="0">
                <a:latin typeface="+mn-lt"/>
              </a:rPr>
              <a:t>Paratransit</a:t>
            </a:r>
          </a:p>
        </p:txBody>
      </p:sp>
    </p:spTree>
    <p:extLst>
      <p:ext uri="{BB962C8B-B14F-4D97-AF65-F5344CB8AC3E}">
        <p14:creationId xmlns:p14="http://schemas.microsoft.com/office/powerpoint/2010/main" val="44687888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a:spLocks noGrp="1"/>
          </p:cNvSpPr>
          <p:nvPr>
            <p:ph type="title"/>
          </p:nvPr>
        </p:nvSpPr>
        <p:spPr>
          <a:xfrm>
            <a:off x="614967" y="0"/>
            <a:ext cx="8692165" cy="1325563"/>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Ridership Update</a:t>
            </a:r>
          </a:p>
        </p:txBody>
      </p:sp>
      <p:graphicFrame>
        <p:nvGraphicFramePr>
          <p:cNvPr id="15" name="Chart 14" descr="A chart showing ridership since January 2020. There's a sharp slump in ridership in March 2020 and a steady increase since. The numbers haven't returned to pre-covid ridership. "/>
          <p:cNvGraphicFramePr>
            <a:graphicFrameLocks/>
          </p:cNvGraphicFramePr>
          <p:nvPr>
            <p:extLst>
              <p:ext uri="{D42A27DB-BD31-4B8C-83A1-F6EECF244321}">
                <p14:modId xmlns:p14="http://schemas.microsoft.com/office/powerpoint/2010/main" val="517376915"/>
              </p:ext>
            </p:extLst>
          </p:nvPr>
        </p:nvGraphicFramePr>
        <p:xfrm>
          <a:off x="0" y="1638069"/>
          <a:ext cx="9715177" cy="3797188"/>
        </p:xfrm>
        <a:graphic>
          <a:graphicData uri="http://schemas.openxmlformats.org/drawingml/2006/chart">
            <c:chart xmlns:c="http://schemas.openxmlformats.org/drawingml/2006/chart" xmlns:r="http://schemas.openxmlformats.org/officeDocument/2006/relationships" r:id="rId2"/>
          </a:graphicData>
        </a:graphic>
      </p:graphicFrame>
      <p:sp>
        <p:nvSpPr>
          <p:cNvPr id="16" name="Content Placeholder 2"/>
          <p:cNvSpPr txBox="1">
            <a:spLocks/>
          </p:cNvSpPr>
          <p:nvPr/>
        </p:nvSpPr>
        <p:spPr>
          <a:xfrm>
            <a:off x="2693619" y="3806469"/>
            <a:ext cx="8692165" cy="471706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latin typeface="Tahoma" panose="020B0604030504040204" pitchFamily="34" charset="0"/>
                <a:ea typeface="Tahoma" panose="020B0604030504040204" pitchFamily="34" charset="0"/>
                <a:cs typeface="Tahoma" panose="020B0604030504040204" pitchFamily="34" charset="0"/>
              </a:rPr>
              <a:t>System-wide ridership is slowly recovering</a:t>
            </a:r>
          </a:p>
        </p:txBody>
      </p:sp>
      <p:sp>
        <p:nvSpPr>
          <p:cNvPr id="4" name="Slide Number Placeholder 3"/>
          <p:cNvSpPr>
            <a:spLocks noGrp="1"/>
          </p:cNvSpPr>
          <p:nvPr>
            <p:ph type="sldNum" sz="quarter" idx="11"/>
          </p:nvPr>
        </p:nvSpPr>
        <p:spPr/>
        <p:txBody>
          <a:bodyPr/>
          <a:lstStyle/>
          <a:p>
            <a:fld id="{A8C5C9C2-E805-4DD6-8689-75FE99E04772}" type="slidenum">
              <a:rPr lang="en-US" smtClean="0"/>
              <a:pPr/>
              <a:t>3</a:t>
            </a:fld>
            <a:endParaRPr lang="en-US" dirty="0"/>
          </a:p>
        </p:txBody>
      </p:sp>
      <p:pic>
        <p:nvPicPr>
          <p:cNvPr id="25" name="Picture 13">
            <a:extLs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407222" y="1012435"/>
            <a:ext cx="1632480" cy="76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5">
            <a:extLs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192750" y="324077"/>
            <a:ext cx="3004458" cy="200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itle 1">
            <a:extLst>
              <a:ext uri="{C183D7F6-B498-43B3-948B-1728B52AA6E4}">
                <adec:decorative xmlns:adec="http://schemas.microsoft.com/office/drawing/2017/decorative" val="1"/>
              </a:ext>
            </a:extLst>
          </p:cNvPr>
          <p:cNvSpPr txBox="1">
            <a:spLocks/>
          </p:cNvSpPr>
          <p:nvPr/>
        </p:nvSpPr>
        <p:spPr bwMode="auto">
          <a:xfrm>
            <a:off x="5400353" y="699929"/>
            <a:ext cx="1862138" cy="338554"/>
          </a:xfrm>
          <a:prstGeom prst="rect">
            <a:avLst/>
          </a:prstGeom>
          <a:noFill/>
        </p:spPr>
        <p:txBody>
          <a:bodyPr wrap="square" rtlCol="0">
            <a:spAutoFit/>
          </a:bodyPr>
          <a:lstStyle>
            <a:defPPr marR="0" lvl="0" algn="l" rtl="0">
              <a:lnSpc>
                <a:spcPct val="100000"/>
              </a:lnSpc>
              <a:spcBef>
                <a:spcPts val="0"/>
              </a:spcBef>
              <a:spcAft>
                <a:spcPts val="0"/>
              </a:spcAft>
              <a:defRPr lang="en-US"/>
            </a:defPPr>
            <a:lvl1pPr algn="ctr">
              <a:defRPr sz="1600" b="1"/>
            </a:lvl1pPr>
          </a:lstStyle>
          <a:p>
            <a:r>
              <a:rPr lang="en-US" altLang="en-US" dirty="0"/>
              <a:t>MOD</a:t>
            </a:r>
          </a:p>
        </p:txBody>
      </p:sp>
      <p:sp>
        <p:nvSpPr>
          <p:cNvPr id="28" name="Title 1">
            <a:extLst>
              <a:ext uri="{C183D7F6-B498-43B3-948B-1728B52AA6E4}">
                <adec:decorative xmlns:adec="http://schemas.microsoft.com/office/drawing/2017/decorative" val="1"/>
              </a:ext>
            </a:extLst>
          </p:cNvPr>
          <p:cNvSpPr txBox="1">
            <a:spLocks/>
          </p:cNvSpPr>
          <p:nvPr/>
        </p:nvSpPr>
        <p:spPr bwMode="auto">
          <a:xfrm>
            <a:off x="6684122" y="436168"/>
            <a:ext cx="1862137" cy="338554"/>
          </a:xfrm>
          <a:prstGeom prst="rect">
            <a:avLst/>
          </a:prstGeom>
          <a:noFill/>
        </p:spPr>
        <p:txBody>
          <a:bodyPr wrap="square" rtlCol="0">
            <a:spAutoFit/>
          </a:bodyPr>
          <a:lstStyle>
            <a:defPPr marR="0" lvl="0" algn="l" rtl="0">
              <a:lnSpc>
                <a:spcPct val="100000"/>
              </a:lnSpc>
              <a:spcBef>
                <a:spcPts val="0"/>
              </a:spcBef>
              <a:spcAft>
                <a:spcPts val="0"/>
              </a:spcAft>
              <a:defRPr lang="en-US"/>
            </a:defPPr>
            <a:lvl1pPr algn="ctr">
              <a:defRPr sz="1600" b="1"/>
            </a:lvl1pPr>
          </a:lstStyle>
          <a:p>
            <a:r>
              <a:rPr lang="en-US" altLang="en-US" dirty="0"/>
              <a:t>Fixed Route</a:t>
            </a:r>
          </a:p>
        </p:txBody>
      </p:sp>
      <p:pic>
        <p:nvPicPr>
          <p:cNvPr id="29" name="Picture 23">
            <a:extLs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7832099" y="1246190"/>
            <a:ext cx="1752118" cy="131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a:extLst>
              <a:ext uri="{C183D7F6-B498-43B3-948B-1728B52AA6E4}">
                <adec:decorative xmlns:adec="http://schemas.microsoft.com/office/drawing/2017/decorative" val="1"/>
              </a:ext>
            </a:extLst>
          </p:cNvPr>
          <p:cNvSpPr txBox="1">
            <a:spLocks/>
          </p:cNvSpPr>
          <p:nvPr/>
        </p:nvSpPr>
        <p:spPr bwMode="auto">
          <a:xfrm>
            <a:off x="7997089" y="2157772"/>
            <a:ext cx="18621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dirty="0">
                <a:latin typeface="+mn-lt"/>
              </a:rPr>
              <a:t>Paratransit</a:t>
            </a:r>
          </a:p>
        </p:txBody>
      </p:sp>
    </p:spTree>
    <p:extLst>
      <p:ext uri="{BB962C8B-B14F-4D97-AF65-F5344CB8AC3E}">
        <p14:creationId xmlns:p14="http://schemas.microsoft.com/office/powerpoint/2010/main" val="246255960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67" y="0"/>
            <a:ext cx="9179028" cy="1325563"/>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Transit Signal Priority Overview</a:t>
            </a:r>
          </a:p>
        </p:txBody>
      </p:sp>
      <p:sp>
        <p:nvSpPr>
          <p:cNvPr id="3" name="Content Placeholder 2"/>
          <p:cNvSpPr>
            <a:spLocks noGrp="1"/>
          </p:cNvSpPr>
          <p:nvPr>
            <p:ph idx="1"/>
          </p:nvPr>
        </p:nvSpPr>
        <p:spPr>
          <a:xfrm>
            <a:off x="614967" y="1460499"/>
            <a:ext cx="8774839" cy="4753013"/>
          </a:xfrm>
        </p:spPr>
        <p:txBody>
          <a:bodyPr>
            <a:normAutofit/>
          </a:bodyPr>
          <a:lstStyle/>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Definition</a:t>
            </a:r>
            <a:endParaRPr lang="en-US" sz="24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Special treatment to transit vehicles at signalized intersections</a:t>
            </a:r>
          </a:p>
          <a:p>
            <a:pPr marL="0"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Benefits </a:t>
            </a:r>
            <a:r>
              <a:rPr lang="en-US" sz="1400" b="1" dirty="0">
                <a:latin typeface="Tahoma" panose="020B0604030504040204" pitchFamily="34" charset="0"/>
                <a:ea typeface="Tahoma" panose="020B0604030504040204" pitchFamily="34" charset="0"/>
                <a:cs typeface="Tahoma" panose="020B0604030504040204" pitchFamily="34" charset="0"/>
              </a:rPr>
              <a:t>(TCRP Synthesis 149) </a:t>
            </a:r>
          </a:p>
          <a:p>
            <a:pP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Reduces travel times (San Francisco – up to 7%)</a:t>
            </a:r>
          </a:p>
          <a:p>
            <a:pP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Reduces intersection delays (San Francisco – up to 50%)</a:t>
            </a:r>
          </a:p>
          <a:p>
            <a:pP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Improves schedule adherence (King County – up to 30%)</a:t>
            </a:r>
          </a:p>
          <a:p>
            <a:pP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Fewer buses needed (Rhode Island – 13 to 12 on R-Line)</a:t>
            </a:r>
          </a:p>
          <a:p>
            <a:pP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Possible </a:t>
            </a:r>
            <a:r>
              <a:rPr lang="en-US" sz="2400" u="sng" dirty="0">
                <a:latin typeface="Tahoma" panose="020B0604030504040204" pitchFamily="34" charset="0"/>
                <a:ea typeface="Tahoma" panose="020B0604030504040204" pitchFamily="34" charset="0"/>
                <a:cs typeface="Tahoma" panose="020B0604030504040204" pitchFamily="34" charset="0"/>
              </a:rPr>
              <a:t>schedule adherence improvement</a:t>
            </a:r>
            <a:r>
              <a:rPr lang="en-US" sz="2400" dirty="0">
                <a:latin typeface="Tahoma" panose="020B0604030504040204" pitchFamily="34" charset="0"/>
                <a:ea typeface="Tahoma" panose="020B0604030504040204" pitchFamily="34" charset="0"/>
                <a:cs typeface="Tahoma" panose="020B0604030504040204" pitchFamily="34" charset="0"/>
              </a:rPr>
              <a:t> – 80% to &gt;90%</a:t>
            </a:r>
          </a:p>
          <a:p>
            <a:pPr>
              <a:buFont typeface="Wingdings" panose="05000000000000000000" pitchFamily="2" charset="2"/>
              <a:buChar char="§"/>
            </a:pP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11"/>
          </p:nvPr>
        </p:nvSpPr>
        <p:spPr/>
        <p:txBody>
          <a:bodyPr/>
          <a:lstStyle/>
          <a:p>
            <a:fld id="{A8C5C9C2-E805-4DD6-8689-75FE99E04772}" type="slidenum">
              <a:rPr lang="en-US" smtClean="0"/>
              <a:pPr/>
              <a:t>4</a:t>
            </a:fld>
            <a:endParaRPr lang="en-US" dirty="0"/>
          </a:p>
        </p:txBody>
      </p:sp>
    </p:spTree>
    <p:extLst>
      <p:ext uri="{BB962C8B-B14F-4D97-AF65-F5344CB8AC3E}">
        <p14:creationId xmlns:p14="http://schemas.microsoft.com/office/powerpoint/2010/main" val="347342692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67" y="0"/>
            <a:ext cx="9179028" cy="1325563"/>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Priority vs P</a:t>
            </a:r>
            <a:r>
              <a:rPr lang="en-US" dirty="0">
                <a:solidFill>
                  <a:srgbClr val="475892"/>
                </a:solidFill>
                <a:latin typeface="Tahoma" panose="020B0604030504040204" pitchFamily="34" charset="0"/>
                <a:ea typeface="Tahoma" panose="020B0604030504040204" pitchFamily="34" charset="0"/>
                <a:cs typeface="Tahoma" panose="020B0604030504040204" pitchFamily="34" charset="0"/>
              </a:rPr>
              <a:t>reemp</a:t>
            </a:r>
            <a:r>
              <a:rPr lang="en-US" dirty="0">
                <a:latin typeface="Tahoma" panose="020B0604030504040204" pitchFamily="34" charset="0"/>
                <a:ea typeface="Tahoma" panose="020B0604030504040204" pitchFamily="34" charset="0"/>
                <a:cs typeface="Tahoma" panose="020B0604030504040204" pitchFamily="34" charset="0"/>
              </a:rPr>
              <a:t>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7724393"/>
              </p:ext>
            </p:extLst>
          </p:nvPr>
        </p:nvGraphicFramePr>
        <p:xfrm>
          <a:off x="614363" y="1460500"/>
          <a:ext cx="8595360" cy="3566160"/>
        </p:xfrm>
        <a:graphic>
          <a:graphicData uri="http://schemas.openxmlformats.org/drawingml/2006/table">
            <a:tbl>
              <a:tblPr firstRow="1" bandRow="1">
                <a:tableStyleId>{91EBBBCC-DAD2-459C-BE2E-F6DE35CF9A28}</a:tableStyleId>
              </a:tblPr>
              <a:tblGrid>
                <a:gridCol w="3474720">
                  <a:extLst>
                    <a:ext uri="{9D8B030D-6E8A-4147-A177-3AD203B41FA5}">
                      <a16:colId xmlns:a16="http://schemas.microsoft.com/office/drawing/2014/main" val="1524075136"/>
                    </a:ext>
                  </a:extLst>
                </a:gridCol>
                <a:gridCol w="2560320">
                  <a:extLst>
                    <a:ext uri="{9D8B030D-6E8A-4147-A177-3AD203B41FA5}">
                      <a16:colId xmlns:a16="http://schemas.microsoft.com/office/drawing/2014/main" val="957615697"/>
                    </a:ext>
                  </a:extLst>
                </a:gridCol>
                <a:gridCol w="2560320">
                  <a:extLst>
                    <a:ext uri="{9D8B030D-6E8A-4147-A177-3AD203B41FA5}">
                      <a16:colId xmlns:a16="http://schemas.microsoft.com/office/drawing/2014/main" val="3830854344"/>
                    </a:ext>
                  </a:extLst>
                </a:gridCol>
              </a:tblGrid>
              <a:tr h="370840">
                <a:tc>
                  <a:txBody>
                    <a:bodyPr/>
                    <a:lstStyle/>
                    <a:p>
                      <a:pPr algn="ctr"/>
                      <a:endParaRPr lang="en-US" sz="2400" dirty="0">
                        <a:latin typeface="Tahoma" panose="020B0604030504040204" pitchFamily="34" charset="0"/>
                        <a:ea typeface="Tahoma" panose="020B0604030504040204" pitchFamily="34" charset="0"/>
                        <a:cs typeface="Tahoma" panose="020B0604030504040204" pitchFamily="34" charset="0"/>
                      </a:endParaRPr>
                    </a:p>
                  </a:txBody>
                  <a:tcPr>
                    <a:solidFill>
                      <a:srgbClr val="1CC4D9"/>
                    </a:solidFill>
                  </a:tcPr>
                </a:tc>
                <a:tc>
                  <a:txBody>
                    <a:bodyPr/>
                    <a:lstStyle/>
                    <a:p>
                      <a:pPr algn="ctr"/>
                      <a:r>
                        <a:rPr lang="en-US" sz="2400" dirty="0">
                          <a:solidFill>
                            <a:srgbClr val="475892"/>
                          </a:solidFill>
                          <a:latin typeface="Tahoma" panose="020B0604030504040204" pitchFamily="34" charset="0"/>
                          <a:ea typeface="Tahoma" panose="020B0604030504040204" pitchFamily="34" charset="0"/>
                          <a:cs typeface="Tahoma" panose="020B0604030504040204" pitchFamily="34" charset="0"/>
                        </a:rPr>
                        <a:t>Transit</a:t>
                      </a:r>
                    </a:p>
                    <a:p>
                      <a:pPr algn="ctr"/>
                      <a:r>
                        <a:rPr lang="en-US" sz="2400" dirty="0">
                          <a:solidFill>
                            <a:srgbClr val="475892"/>
                          </a:solidFill>
                          <a:latin typeface="Tahoma" panose="020B0604030504040204" pitchFamily="34" charset="0"/>
                          <a:ea typeface="Tahoma" panose="020B0604030504040204" pitchFamily="34" charset="0"/>
                          <a:cs typeface="Tahoma" panose="020B0604030504040204" pitchFamily="34" charset="0"/>
                        </a:rPr>
                        <a:t>Priority</a:t>
                      </a:r>
                    </a:p>
                  </a:txBody>
                  <a:tcPr>
                    <a:solidFill>
                      <a:srgbClr val="1CC4D9"/>
                    </a:solidFill>
                  </a:tcPr>
                </a:tc>
                <a:tc>
                  <a:txBody>
                    <a:bodyPr/>
                    <a:lstStyle/>
                    <a:p>
                      <a:pPr algn="ctr"/>
                      <a:r>
                        <a:rPr lang="en-US" sz="2400" dirty="0">
                          <a:solidFill>
                            <a:srgbClr val="475892"/>
                          </a:solidFill>
                          <a:latin typeface="Tahoma" panose="020B0604030504040204" pitchFamily="34" charset="0"/>
                          <a:ea typeface="Tahoma" panose="020B0604030504040204" pitchFamily="34" charset="0"/>
                          <a:cs typeface="Tahoma" panose="020B0604030504040204" pitchFamily="34" charset="0"/>
                        </a:rPr>
                        <a:t>Fire Rescue</a:t>
                      </a:r>
                      <a:r>
                        <a:rPr lang="en-US" sz="2400" baseline="0" dirty="0">
                          <a:solidFill>
                            <a:srgbClr val="475892"/>
                          </a:solidFill>
                          <a:latin typeface="Tahoma" panose="020B0604030504040204" pitchFamily="34" charset="0"/>
                          <a:ea typeface="Tahoma" panose="020B0604030504040204" pitchFamily="34" charset="0"/>
                          <a:cs typeface="Tahoma" panose="020B0604030504040204" pitchFamily="34" charset="0"/>
                        </a:rPr>
                        <a:t> </a:t>
                      </a:r>
                      <a:r>
                        <a:rPr lang="en-US" sz="2400" b="1" kern="1200" dirty="0">
                          <a:solidFill>
                            <a:srgbClr val="475892"/>
                          </a:solidFill>
                          <a:latin typeface="Tahoma" panose="020B0604030504040204" pitchFamily="34" charset="0"/>
                          <a:ea typeface="Tahoma" panose="020B0604030504040204" pitchFamily="34" charset="0"/>
                          <a:cs typeface="Tahoma" panose="020B0604030504040204" pitchFamily="34" charset="0"/>
                        </a:rPr>
                        <a:t>Preemption</a:t>
                      </a:r>
                    </a:p>
                  </a:txBody>
                  <a:tcPr>
                    <a:solidFill>
                      <a:srgbClr val="1CC4D9"/>
                    </a:solidFill>
                  </a:tcPr>
                </a:tc>
                <a:extLst>
                  <a:ext uri="{0D108BD9-81ED-4DB2-BD59-A6C34878D82A}">
                    <a16:rowId xmlns:a16="http://schemas.microsoft.com/office/drawing/2014/main" val="2418336024"/>
                  </a:ext>
                </a:extLst>
              </a:tr>
              <a:tr h="370840">
                <a:tc>
                  <a:txBody>
                    <a:bodyPr/>
                    <a:lstStyle/>
                    <a:p>
                      <a:pPr algn="l"/>
                      <a:r>
                        <a:rPr lang="en-US" sz="2400" dirty="0">
                          <a:latin typeface="Tahoma" panose="020B0604030504040204" pitchFamily="34" charset="0"/>
                          <a:ea typeface="Tahoma" panose="020B0604030504040204" pitchFamily="34" charset="0"/>
                          <a:cs typeface="Tahoma" panose="020B0604030504040204" pitchFamily="34" charset="0"/>
                        </a:rPr>
                        <a:t>Extends</a:t>
                      </a:r>
                      <a:r>
                        <a:rPr lang="en-US" sz="2400" baseline="0" dirty="0">
                          <a:latin typeface="Tahoma" panose="020B0604030504040204" pitchFamily="34" charset="0"/>
                          <a:ea typeface="Tahoma" panose="020B0604030504040204" pitchFamily="34" charset="0"/>
                          <a:cs typeface="Tahoma" panose="020B0604030504040204" pitchFamily="34" charset="0"/>
                        </a:rPr>
                        <a:t> green lights</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105181402"/>
                  </a:ext>
                </a:extLst>
              </a:tr>
              <a:tr h="370840">
                <a:tc>
                  <a:txBody>
                    <a:bodyPr/>
                    <a:lstStyle/>
                    <a:p>
                      <a:pPr algn="l"/>
                      <a:r>
                        <a:rPr lang="en-US" sz="2400" dirty="0">
                          <a:latin typeface="Tahoma" panose="020B0604030504040204" pitchFamily="34" charset="0"/>
                          <a:ea typeface="Tahoma" panose="020B0604030504040204" pitchFamily="34" charset="0"/>
                          <a:cs typeface="Tahoma" panose="020B0604030504040204" pitchFamily="34" charset="0"/>
                        </a:rPr>
                        <a:t>Interrupts signal timing</a:t>
                      </a:r>
                    </a:p>
                  </a:txBody>
                  <a:tcPr/>
                </a:tc>
                <a:tc>
                  <a:txBody>
                    <a:bodyPr/>
                    <a:lstStyle/>
                    <a:p>
                      <a:pPr algn="ctr"/>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94641113"/>
                  </a:ext>
                </a:extLst>
              </a:tr>
              <a:tr h="370840">
                <a:tc>
                  <a:txBody>
                    <a:bodyPr/>
                    <a:lstStyle/>
                    <a:p>
                      <a:pPr algn="l"/>
                      <a:r>
                        <a:rPr lang="en-US" sz="2400" dirty="0">
                          <a:latin typeface="Tahoma" panose="020B0604030504040204" pitchFamily="34" charset="0"/>
                          <a:ea typeface="Tahoma" panose="020B0604030504040204" pitchFamily="34" charset="0"/>
                          <a:cs typeface="Tahoma" panose="020B0604030504040204" pitchFamily="34" charset="0"/>
                        </a:rPr>
                        <a:t>Corridor</a:t>
                      </a:r>
                      <a:r>
                        <a:rPr lang="en-US" sz="2400" baseline="0" dirty="0">
                          <a:latin typeface="Tahoma" panose="020B0604030504040204" pitchFamily="34" charset="0"/>
                          <a:ea typeface="Tahoma" panose="020B0604030504040204" pitchFamily="34" charset="0"/>
                          <a:cs typeface="Tahoma" panose="020B0604030504040204" pitchFamily="34" charset="0"/>
                        </a:rPr>
                        <a:t> application</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4009169567"/>
                  </a:ext>
                </a:extLst>
              </a:tr>
              <a:tr h="370840">
                <a:tc>
                  <a:txBody>
                    <a:bodyPr/>
                    <a:lstStyle/>
                    <a:p>
                      <a:pPr algn="l"/>
                      <a:r>
                        <a:rPr lang="en-US" sz="2400" dirty="0">
                          <a:latin typeface="Tahoma" panose="020B0604030504040204" pitchFamily="34" charset="0"/>
                          <a:ea typeface="Tahoma" panose="020B0604030504040204" pitchFamily="34" charset="0"/>
                          <a:cs typeface="Tahoma" panose="020B0604030504040204" pitchFamily="34" charset="0"/>
                        </a:rPr>
                        <a:t>County-wide application</a:t>
                      </a:r>
                    </a:p>
                  </a:txBody>
                  <a:tcPr/>
                </a:tc>
                <a:tc>
                  <a:txBody>
                    <a:bodyPr/>
                    <a:lstStyle/>
                    <a:p>
                      <a:pPr algn="ctr"/>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493918945"/>
                  </a:ext>
                </a:extLst>
              </a:tr>
              <a:tr h="370840">
                <a:tc>
                  <a:txBody>
                    <a:bodyPr/>
                    <a:lstStyle/>
                    <a:p>
                      <a:pPr algn="l"/>
                      <a:r>
                        <a:rPr lang="en-US" sz="2400" dirty="0">
                          <a:latin typeface="Tahoma" panose="020B0604030504040204" pitchFamily="34" charset="0"/>
                          <a:ea typeface="Tahoma" panose="020B0604030504040204" pitchFamily="34" charset="0"/>
                          <a:cs typeface="Tahoma" panose="020B0604030504040204" pitchFamily="34" charset="0"/>
                        </a:rPr>
                        <a:t>Cloud-based technology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779714048"/>
                  </a:ext>
                </a:extLst>
              </a:tr>
              <a:tr h="370840">
                <a:tc>
                  <a:txBody>
                    <a:bodyPr/>
                    <a:lstStyle/>
                    <a:p>
                      <a:pPr algn="l"/>
                      <a:r>
                        <a:rPr lang="en-US" sz="2400" dirty="0">
                          <a:latin typeface="Tahoma" panose="020B0604030504040204" pitchFamily="34" charset="0"/>
                          <a:ea typeface="Tahoma" panose="020B0604030504040204" pitchFamily="34" charset="0"/>
                          <a:cs typeface="Tahoma" panose="020B0604030504040204" pitchFamily="34" charset="0"/>
                        </a:rPr>
                        <a:t>Vendor</a:t>
                      </a:r>
                      <a:r>
                        <a:rPr lang="en-US" sz="2400" baseline="0" dirty="0">
                          <a:latin typeface="Tahoma" panose="020B0604030504040204" pitchFamily="34" charset="0"/>
                          <a:ea typeface="Tahoma" panose="020B0604030504040204" pitchFamily="34" charset="0"/>
                          <a:cs typeface="Tahoma" panose="020B0604030504040204" pitchFamily="34" charset="0"/>
                        </a:rPr>
                        <a:t> availability</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070922054"/>
                  </a:ext>
                </a:extLst>
              </a:tr>
            </a:tbl>
          </a:graphicData>
        </a:graphic>
      </p:graphicFrame>
      <p:sp>
        <p:nvSpPr>
          <p:cNvPr id="5" name="Slide Number Placeholder 4"/>
          <p:cNvSpPr>
            <a:spLocks noGrp="1"/>
          </p:cNvSpPr>
          <p:nvPr>
            <p:ph type="sldNum" sz="quarter" idx="11"/>
          </p:nvPr>
        </p:nvSpPr>
        <p:spPr/>
        <p:txBody>
          <a:bodyPr/>
          <a:lstStyle/>
          <a:p>
            <a:fld id="{A8C5C9C2-E805-4DD6-8689-75FE99E04772}" type="slidenum">
              <a:rPr lang="en-US" smtClean="0"/>
              <a:pPr/>
              <a:t>5</a:t>
            </a:fld>
            <a:endParaRPr lang="en-US" dirty="0"/>
          </a:p>
        </p:txBody>
      </p:sp>
    </p:spTree>
    <p:extLst>
      <p:ext uri="{BB962C8B-B14F-4D97-AF65-F5344CB8AC3E}">
        <p14:creationId xmlns:p14="http://schemas.microsoft.com/office/powerpoint/2010/main" val="74569188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TPA-Funded Corridors</a:t>
            </a:r>
          </a:p>
        </p:txBody>
      </p:sp>
      <p:sp>
        <p:nvSpPr>
          <p:cNvPr id="3" name="Content Placeholder 2"/>
          <p:cNvSpPr>
            <a:spLocks noGrp="1"/>
          </p:cNvSpPr>
          <p:nvPr>
            <p:ph idx="1"/>
          </p:nvPr>
        </p:nvSpPr>
        <p:spPr/>
        <p:txBody>
          <a:bodyPr>
            <a:normAutofit/>
          </a:bodyPr>
          <a:lstStyle/>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US 1</a:t>
            </a:r>
          </a:p>
          <a:p>
            <a:pP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Palmetto Park Rd to Northlake Blvd</a:t>
            </a:r>
          </a:p>
          <a:p>
            <a:pP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$2M with construction in FY23</a:t>
            </a:r>
          </a:p>
          <a:p>
            <a:pP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Route 1 with 20-minute headway</a:t>
            </a:r>
          </a:p>
          <a:p>
            <a:pPr marL="0"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Okeechobee Blvd</a:t>
            </a:r>
          </a:p>
          <a:p>
            <a:pP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SR 7 to US 1 / SR 7 from Forest Hill Blvd to Okeechobee Blvd</a:t>
            </a:r>
          </a:p>
          <a:p>
            <a:pP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$1M with capital available in FY24</a:t>
            </a:r>
          </a:p>
          <a:p>
            <a:pP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Route 43 with 20-minute headway</a:t>
            </a:r>
          </a:p>
        </p:txBody>
      </p:sp>
      <p:sp>
        <p:nvSpPr>
          <p:cNvPr id="5" name="Slide Number Placeholder 4"/>
          <p:cNvSpPr>
            <a:spLocks noGrp="1"/>
          </p:cNvSpPr>
          <p:nvPr>
            <p:ph type="sldNum" sz="quarter" idx="11"/>
          </p:nvPr>
        </p:nvSpPr>
        <p:spPr/>
        <p:txBody>
          <a:bodyPr/>
          <a:lstStyle/>
          <a:p>
            <a:fld id="{A8C5C9C2-E805-4DD6-8689-75FE99E04772}" type="slidenum">
              <a:rPr lang="en-US" smtClean="0"/>
              <a:pPr/>
              <a:t>6</a:t>
            </a:fld>
            <a:endParaRPr lang="en-US" dirty="0"/>
          </a:p>
        </p:txBody>
      </p:sp>
      <p:pic>
        <p:nvPicPr>
          <p:cNvPr id="7" name="Picture 6">
            <a:extLst>
              <a:ext uri="{FF2B5EF4-FFF2-40B4-BE49-F238E27FC236}">
                <a16:creationId xmlns:a16="http://schemas.microsoft.com/office/drawing/2014/main" id="{F6640209-0D32-46E5-B155-62F00C8A093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8854" y="1391887"/>
            <a:ext cx="2901142" cy="2473036"/>
          </a:xfrm>
          <a:prstGeom prst="ellipse">
            <a:avLst/>
          </a:prstGeom>
          <a:ln>
            <a:noFill/>
          </a:ln>
          <a:effectLst>
            <a:softEdge rad="112500"/>
          </a:effectLst>
        </p:spPr>
      </p:pic>
    </p:spTree>
    <p:extLst>
      <p:ext uri="{BB962C8B-B14F-4D97-AF65-F5344CB8AC3E}">
        <p14:creationId xmlns:p14="http://schemas.microsoft.com/office/powerpoint/2010/main" val="82679515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Study Goals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Identify stakeholders for engagement and coordination</a:t>
            </a:r>
          </a:p>
          <a:p>
            <a:pP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Methodology for screening signalized intersections</a:t>
            </a:r>
          </a:p>
          <a:p>
            <a:pP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Framework for concept of operations</a:t>
            </a:r>
          </a:p>
          <a:p>
            <a:pP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Update minimum technical requirements</a:t>
            </a:r>
          </a:p>
          <a:p>
            <a:pP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Develop request for proposal</a:t>
            </a:r>
          </a:p>
        </p:txBody>
      </p:sp>
      <p:sp>
        <p:nvSpPr>
          <p:cNvPr id="5" name="Slide Number Placeholder 4"/>
          <p:cNvSpPr>
            <a:spLocks noGrp="1"/>
          </p:cNvSpPr>
          <p:nvPr>
            <p:ph type="sldNum" sz="quarter" idx="11"/>
          </p:nvPr>
        </p:nvSpPr>
        <p:spPr/>
        <p:txBody>
          <a:bodyPr/>
          <a:lstStyle/>
          <a:p>
            <a:fld id="{A8C5C9C2-E805-4DD6-8689-75FE99E04772}" type="slidenum">
              <a:rPr lang="en-US" smtClean="0"/>
              <a:pPr/>
              <a:t>7</a:t>
            </a:fld>
            <a:endParaRPr lang="en-US" dirty="0"/>
          </a:p>
        </p:txBody>
      </p:sp>
      <p:pic>
        <p:nvPicPr>
          <p:cNvPr id="8" name="Picture 7">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1100574" y="3740868"/>
            <a:ext cx="2157649" cy="92899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9" name="Picture 8">
            <a:extLst>
              <a:ext uri="{C183D7F6-B498-43B3-948B-1728B52AA6E4}">
                <adec:decorative xmlns:adec="http://schemas.microsoft.com/office/drawing/2017/decorative" val="1"/>
              </a:ext>
            </a:extLst>
          </p:cNvPr>
          <p:cNvPicPr>
            <a:picLocks noChangeAspect="1" noChangeArrowheads="1"/>
          </p:cNvPicPr>
          <p:nvPr/>
        </p:nvPicPr>
        <p:blipFill>
          <a:blip r:embed="rId4" cstate="print"/>
          <a:srcRect/>
          <a:stretch>
            <a:fillRect/>
          </a:stretch>
        </p:blipFill>
        <p:spPr bwMode="auto">
          <a:xfrm>
            <a:off x="4395569" y="4835451"/>
            <a:ext cx="1130960" cy="1093926"/>
          </a:xfrm>
          <a:prstGeom prst="rect">
            <a:avLst/>
          </a:prstGeom>
          <a:noFill/>
          <a:ln w="9525">
            <a:noFill/>
            <a:miter lim="800000"/>
            <a:headEnd/>
            <a:tailEnd/>
          </a:ln>
        </p:spPr>
      </p:pic>
      <p:pic>
        <p:nvPicPr>
          <p:cNvPr id="10" name="Picture 9">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4525" y="4031683"/>
            <a:ext cx="2309328" cy="6381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716453E-9396-4797-89F0-3A900D34E20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814549" y="4804795"/>
            <a:ext cx="1163865" cy="1163865"/>
          </a:xfrm>
          <a:prstGeom prst="rect">
            <a:avLst/>
          </a:prstGeom>
        </p:spPr>
      </p:pic>
      <p:pic>
        <p:nvPicPr>
          <p:cNvPr id="12" name="Picture 11">
            <a:extLst>
              <a:ext uri="{FF2B5EF4-FFF2-40B4-BE49-F238E27FC236}">
                <a16:creationId xmlns:a16="http://schemas.microsoft.com/office/drawing/2014/main" id="{404330A4-DB51-46A4-BA53-234A4FB5D264}"/>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943684" y="4789831"/>
            <a:ext cx="1139546" cy="1139546"/>
          </a:xfrm>
          <a:prstGeom prst="rect">
            <a:avLst/>
          </a:prstGeom>
        </p:spPr>
      </p:pic>
      <p:pic>
        <p:nvPicPr>
          <p:cNvPr id="13" name="Picture 2">
            <a:extLst>
              <a:ext uri="{C183D7F6-B498-43B3-948B-1728B52AA6E4}">
                <adec:decorative xmlns:adec="http://schemas.microsoft.com/office/drawing/2017/decorative" val="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40155" y="3897424"/>
            <a:ext cx="1752173" cy="772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77131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Existing Technologies</a:t>
            </a:r>
          </a:p>
        </p:txBody>
      </p:sp>
      <p:sp>
        <p:nvSpPr>
          <p:cNvPr id="5" name="Slide Number Placeholder 4"/>
          <p:cNvSpPr>
            <a:spLocks noGrp="1"/>
          </p:cNvSpPr>
          <p:nvPr>
            <p:ph type="sldNum" sz="quarter" idx="11"/>
          </p:nvPr>
        </p:nvSpPr>
        <p:spPr/>
        <p:txBody>
          <a:bodyPr/>
          <a:lstStyle/>
          <a:p>
            <a:fld id="{A8C5C9C2-E805-4DD6-8689-75FE99E04772}" type="slidenum">
              <a:rPr lang="en-US" smtClean="0"/>
              <a:pPr/>
              <a:t>8</a:t>
            </a:fld>
            <a:endParaRPr lang="en-US" dirty="0"/>
          </a:p>
        </p:txBody>
      </p:sp>
      <p:sp>
        <p:nvSpPr>
          <p:cNvPr id="6" name="Content Placeholder 2"/>
          <p:cNvSpPr txBox="1">
            <a:spLocks/>
          </p:cNvSpPr>
          <p:nvPr/>
        </p:nvSpPr>
        <p:spPr>
          <a:xfrm>
            <a:off x="767367" y="1612900"/>
            <a:ext cx="8692165" cy="47170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latin typeface="Tahoma" panose="020B0604030504040204" pitchFamily="34" charset="0"/>
                <a:ea typeface="Tahoma" panose="020B0604030504040204" pitchFamily="34" charset="0"/>
                <a:cs typeface="Tahoma" panose="020B0604030504040204" pitchFamily="34" charset="0"/>
              </a:rPr>
              <a:t>Palm Tran</a:t>
            </a:r>
          </a:p>
          <a:p>
            <a:pP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159 on-board units for bus-to-bus communications</a:t>
            </a:r>
          </a:p>
          <a:p>
            <a:pP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Near real-time vehicle position updates every 30 seconds</a:t>
            </a:r>
          </a:p>
          <a:p>
            <a:pPr marL="0" indent="0">
              <a:buFont typeface="Arial" panose="020B0604020202020204" pitchFamily="34" charset="0"/>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r>
              <a:rPr lang="en-US" sz="2400" b="1" dirty="0">
                <a:latin typeface="Tahoma" panose="020B0604030504040204" pitchFamily="34" charset="0"/>
                <a:ea typeface="Tahoma" panose="020B0604030504040204" pitchFamily="34" charset="0"/>
                <a:cs typeface="Tahoma" panose="020B0604030504040204" pitchFamily="34" charset="0"/>
              </a:rPr>
              <a:t>Palm Beach County Traffic</a:t>
            </a:r>
          </a:p>
          <a:p>
            <a:pP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Discontinued emergency vehicle preemption system</a:t>
            </a:r>
          </a:p>
          <a:p>
            <a:pP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Signal timing optimization performed monthly</a:t>
            </a:r>
          </a:p>
          <a:p>
            <a:pP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Adaptive signal priority</a:t>
            </a:r>
          </a:p>
        </p:txBody>
      </p:sp>
    </p:spTree>
    <p:extLst>
      <p:ext uri="{BB962C8B-B14F-4D97-AF65-F5344CB8AC3E}">
        <p14:creationId xmlns:p14="http://schemas.microsoft.com/office/powerpoint/2010/main" val="275218370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Existing Technologies</a:t>
            </a:r>
          </a:p>
        </p:txBody>
      </p:sp>
      <p:sp>
        <p:nvSpPr>
          <p:cNvPr id="5" name="Slide Number Placeholder 4"/>
          <p:cNvSpPr>
            <a:spLocks noGrp="1"/>
          </p:cNvSpPr>
          <p:nvPr>
            <p:ph type="sldNum" sz="quarter" idx="11"/>
          </p:nvPr>
        </p:nvSpPr>
        <p:spPr/>
        <p:txBody>
          <a:bodyPr/>
          <a:lstStyle/>
          <a:p>
            <a:fld id="{A8C5C9C2-E805-4DD6-8689-75FE99E04772}" type="slidenum">
              <a:rPr lang="en-US" smtClean="0"/>
              <a:pPr/>
              <a:t>9</a:t>
            </a:fld>
            <a:endParaRPr lang="en-US" dirty="0"/>
          </a:p>
        </p:txBody>
      </p:sp>
      <p:sp>
        <p:nvSpPr>
          <p:cNvPr id="6" name="Content Placeholder 2"/>
          <p:cNvSpPr txBox="1">
            <a:spLocks/>
          </p:cNvSpPr>
          <p:nvPr/>
        </p:nvSpPr>
        <p:spPr>
          <a:xfrm>
            <a:off x="767367" y="1612900"/>
            <a:ext cx="8692165" cy="47170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latin typeface="Tahoma" panose="020B0604030504040204" pitchFamily="34" charset="0"/>
                <a:ea typeface="Tahoma" panose="020B0604030504040204" pitchFamily="34" charset="0"/>
                <a:cs typeface="Tahoma" panose="020B0604030504040204" pitchFamily="34" charset="0"/>
              </a:rPr>
              <a:t>Palm Beach County Fire Rescue</a:t>
            </a:r>
          </a:p>
          <a:p>
            <a:pP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On-board units communicate every second during calls</a:t>
            </a:r>
          </a:p>
          <a:p>
            <a:pP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No dynamic routing or rerouting capability</a:t>
            </a:r>
          </a:p>
          <a:p>
            <a:pPr marL="0" indent="0">
              <a:buFont typeface="Arial" panose="020B0604020202020204" pitchFamily="34" charset="0"/>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r>
              <a:rPr lang="en-US" sz="2400" b="1" dirty="0">
                <a:latin typeface="Tahoma" panose="020B0604030504040204" pitchFamily="34" charset="0"/>
                <a:ea typeface="Tahoma" panose="020B0604030504040204" pitchFamily="34" charset="0"/>
                <a:cs typeface="Tahoma" panose="020B0604030504040204" pitchFamily="34" charset="0"/>
              </a:rPr>
              <a:t>Boca Raton Traffic Engineering</a:t>
            </a:r>
          </a:p>
          <a:p>
            <a:pP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No existing transit signal priority</a:t>
            </a:r>
          </a:p>
          <a:p>
            <a:pP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Emergency vehicle preemption system</a:t>
            </a:r>
          </a:p>
          <a:p>
            <a:pP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Signal timing optimization performed weekly</a:t>
            </a:r>
          </a:p>
          <a:p>
            <a:pP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Adaptive signal priority</a:t>
            </a:r>
          </a:p>
          <a:p>
            <a:pPr>
              <a:buFont typeface="Wingdings" panose="05000000000000000000" pitchFamily="2" charset="2"/>
              <a:buChar char="§"/>
            </a:pP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87352672"/>
      </p:ext>
    </p:extLst>
  </p:cSld>
  <p:clrMapOvr>
    <a:masterClrMapping/>
  </p:clrMapOvr>
  <p:transition spd="slow">
    <p:wipe/>
  </p:transition>
</p:sld>
</file>

<file path=ppt/theme/theme1.xml><?xml version="1.0" encoding="utf-8"?>
<a:theme xmlns:a="http://schemas.openxmlformats.org/drawingml/2006/main" name="Office Theme">
  <a:themeElements>
    <a:clrScheme name="PalmTran">
      <a:dk1>
        <a:sysClr val="windowText" lastClr="000000"/>
      </a:dk1>
      <a:lt1>
        <a:sysClr val="window" lastClr="FFFFFF"/>
      </a:lt1>
      <a:dk2>
        <a:srgbClr val="44546A"/>
      </a:dk2>
      <a:lt2>
        <a:srgbClr val="E7E6E6"/>
      </a:lt2>
      <a:accent1>
        <a:srgbClr val="00BDD4"/>
      </a:accent1>
      <a:accent2>
        <a:srgbClr val="FF9F36"/>
      </a:accent2>
      <a:accent3>
        <a:srgbClr val="6B7CB7"/>
      </a:accent3>
      <a:accent4>
        <a:srgbClr val="01A8D6"/>
      </a:accent4>
      <a:accent5>
        <a:srgbClr val="757F84"/>
      </a:accent5>
      <a:accent6>
        <a:srgbClr val="27A570"/>
      </a:accent6>
      <a:hlink>
        <a:srgbClr val="0563C1"/>
      </a:hlink>
      <a:folHlink>
        <a:srgbClr val="954F72"/>
      </a:folHlink>
    </a:clrScheme>
    <a:fontScheme name="Tindale Oliver">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lmTran Template_NoTDPLogo [Read-Only]" id="{7BC347E1-8F77-47AD-BAF3-FBEDFD9308B4}" vid="{C5B44D95-597B-466E-A8CD-A761DAEF62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4F7DD637D66454893F608D3647AEA69" ma:contentTypeVersion="16" ma:contentTypeDescription="Create a new document." ma:contentTypeScope="" ma:versionID="c35cedba93aad02ad3c59a19950b5221">
  <xsd:schema xmlns:xsd="http://www.w3.org/2001/XMLSchema" xmlns:xs="http://www.w3.org/2001/XMLSchema" xmlns:p="http://schemas.microsoft.com/office/2006/metadata/properties" xmlns:ns2="a9d449a8-2375-42b6-a9f4-110971acbe8c" xmlns:ns3="aa7f1fb6-756e-4855-9f16-f3f1460ff54c" targetNamespace="http://schemas.microsoft.com/office/2006/metadata/properties" ma:root="true" ma:fieldsID="208a37df6f0b144e4f2586bd14b62982" ns2:_="" ns3:_="">
    <xsd:import namespace="a9d449a8-2375-42b6-a9f4-110971acbe8c"/>
    <xsd:import namespace="aa7f1fb6-756e-4855-9f16-f3f1460ff54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449a8-2375-42b6-a9f4-110971acbe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c3704f9-8836-463e-bd6f-c87358e3f2d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7f1fb6-756e-4855-9f16-f3f1460ff54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9cfaf41-81f7-4a6b-bdd9-e3afe15e5945}" ma:internalName="TaxCatchAll" ma:showField="CatchAllData" ma:web="aa7f1fb6-756e-4855-9f16-f3f1460ff5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E9CDDE-0CC8-4CE8-B717-ED66FA421A7B}">
  <ds:schemaRefs>
    <ds:schemaRef ds:uri="http://schemas.microsoft.com/sharepoint/v3/contenttype/forms"/>
  </ds:schemaRefs>
</ds:datastoreItem>
</file>

<file path=customXml/itemProps2.xml><?xml version="1.0" encoding="utf-8"?>
<ds:datastoreItem xmlns:ds="http://schemas.openxmlformats.org/officeDocument/2006/customXml" ds:itemID="{38955209-DE58-4118-8D93-939C9316F1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d449a8-2375-42b6-a9f4-110971acbe8c"/>
    <ds:schemaRef ds:uri="aa7f1fb6-756e-4855-9f16-f3f1460ff5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PalmTran Template</Template>
  <TotalTime>8507</TotalTime>
  <Words>1109</Words>
  <Application>Microsoft Office PowerPoint</Application>
  <PresentationFormat>Widescreen</PresentationFormat>
  <Paragraphs>137</Paragraphs>
  <Slides>13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Wingdings</vt:lpstr>
      <vt:lpstr>Source Sans Pro</vt:lpstr>
      <vt:lpstr>Tahoma</vt:lpstr>
      <vt:lpstr>Calibri</vt:lpstr>
      <vt:lpstr>Office Theme</vt:lpstr>
      <vt:lpstr>Palm Tran Transit Signal Priority (TSP) Update</vt:lpstr>
      <vt:lpstr>Ridership Update</vt:lpstr>
      <vt:lpstr>Ridership Update</vt:lpstr>
      <vt:lpstr>Transit Signal Priority Overview</vt:lpstr>
      <vt:lpstr>Priority vs Preemption</vt:lpstr>
      <vt:lpstr>TPA-Funded Corridors</vt:lpstr>
      <vt:lpstr>Study Goals</vt:lpstr>
      <vt:lpstr>Existing Technologies</vt:lpstr>
      <vt:lpstr>Existing Technologies</vt:lpstr>
      <vt:lpstr>Priority Application</vt:lpstr>
      <vt:lpstr>Functional Requirements</vt:lpstr>
      <vt:lpstr>Next Steps &amp; Target Timeline</vt:lpstr>
      <vt:lpstr>Palm Tran Transit Signal Priority (TSP) Update</vt:lpstr>
    </vt:vector>
  </TitlesOfParts>
  <Company>Palm Beach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Palm Tran Traffic Signal Prioritization Implementation</dc:title>
  <dc:creator>Levi McCollum</dc:creator>
  <cp:lastModifiedBy>Amanda Williams</cp:lastModifiedBy>
  <cp:revision>57</cp:revision>
  <dcterms:created xsi:type="dcterms:W3CDTF">2022-06-17T16:48:43Z</dcterms:created>
  <dcterms:modified xsi:type="dcterms:W3CDTF">2022-07-25T14:21:44Z</dcterms:modified>
</cp:coreProperties>
</file>